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24"/>
  </p:notesMasterIdLst>
  <p:sldIdLst>
    <p:sldId id="399" r:id="rId2"/>
    <p:sldId id="405" r:id="rId3"/>
    <p:sldId id="401" r:id="rId4"/>
    <p:sldId id="368" r:id="rId5"/>
    <p:sldId id="389" r:id="rId6"/>
    <p:sldId id="449" r:id="rId7"/>
    <p:sldId id="266" r:id="rId8"/>
    <p:sldId id="448" r:id="rId9"/>
    <p:sldId id="267" r:id="rId10"/>
    <p:sldId id="375" r:id="rId11"/>
    <p:sldId id="447" r:id="rId12"/>
    <p:sldId id="427" r:id="rId13"/>
    <p:sldId id="446" r:id="rId14"/>
    <p:sldId id="445" r:id="rId15"/>
    <p:sldId id="376" r:id="rId16"/>
    <p:sldId id="428" r:id="rId17"/>
    <p:sldId id="414" r:id="rId18"/>
    <p:sldId id="374" r:id="rId19"/>
    <p:sldId id="437" r:id="rId20"/>
    <p:sldId id="440" r:id="rId21"/>
    <p:sldId id="400" r:id="rId22"/>
    <p:sldId id="424" r:id="rId23"/>
  </p:sldIdLst>
  <p:sldSz cx="9144000" cy="6858000" type="screen4x3"/>
  <p:notesSz cx="6761163" cy="99425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m Meparidze" initials="" lastIdx="5" clrIdx="0"/>
  <p:cmAuthor id="1" name="Vera Baziari" initials="VB" lastIdx="59" clrIdx="1">
    <p:extLst/>
  </p:cmAuthor>
  <p:cmAuthor id="2" name="Nino Gogatishvili" initials="NG" lastIdx="3" clrIdx="2"/>
  <p:cmAuthor id="3" name="User" initials="U" lastIdx="2" clrIdx="3"/>
  <p:cmAuthor id="4" name="Zurab Meparidze" initials="ZM" lastIdx="12" clrIdx="4">
    <p:extLst/>
  </p:cmAuthor>
  <p:cmAuthor id="5" name="Mariam Darakhvelidze" initials="MD" lastIdx="46" clrIdx="5">
    <p:extLst/>
  </p:cmAuthor>
  <p:cmAuthor id="6" name="Windows User" initials="WU"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492"/>
    <a:srgbClr val="43BFC5"/>
    <a:srgbClr val="00CC99"/>
    <a:srgbClr val="EDB5E6"/>
    <a:srgbClr val="F5F5F5"/>
    <a:srgbClr val="5A88C0"/>
    <a:srgbClr val="34B29A"/>
    <a:srgbClr val="D76C57"/>
    <a:srgbClr val="31A992"/>
    <a:srgbClr val="EBC8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37A189-4E31-41AD-884B-BFA707145127}">
  <a:tblStyle styleId="{FC37A189-4E31-41AD-884B-BFA70714512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5E173B2-AED4-4A2D-8F97-2BB8967D949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88753" autoAdjust="0"/>
  </p:normalViewPr>
  <p:slideViewPr>
    <p:cSldViewPr snapToGrid="0">
      <p:cViewPr varScale="1">
        <p:scale>
          <a:sx n="78" d="100"/>
          <a:sy n="78" d="100"/>
        </p:scale>
        <p:origin x="167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0" d="100"/>
          <a:sy n="100" d="100"/>
        </p:scale>
        <p:origin x="0" y="0"/>
      </p:cViewPr>
      <p:guideLst>
        <p:guide orient="horz" pos="3132"/>
        <p:guide pos="213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9-04-24T16:44:19.080" idx="1">
    <p:pos x="10" y="10"/>
    <p:text>ეს სლაიდი დასაფიქრბელი</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9-05-08T16:46:47.577" idx="47">
    <p:pos x="10" y="10"/>
    <p:text>ერთი დონის სვეტები,რომ დავაახლოვოთ</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19-05-03T12:07:29.904" idx="12">
    <p:pos x="10" y="10"/>
    <p:text>ამოიღე</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2C2ED-70A1-4BEB-A139-9C0E0AB335D0}" type="doc">
      <dgm:prSet loTypeId="urn:microsoft.com/office/officeart/2005/8/layout/chevron2" loCatId="process" qsTypeId="urn:microsoft.com/office/officeart/2005/8/quickstyle/3d1" qsCatId="3D" csTypeId="urn:microsoft.com/office/officeart/2005/8/colors/colorful3" csCatId="colorful" phldr="1"/>
      <dgm:spPr/>
      <dgm:t>
        <a:bodyPr/>
        <a:lstStyle/>
        <a:p>
          <a:endParaRPr lang="en-US"/>
        </a:p>
      </dgm:t>
    </dgm:pt>
    <dgm:pt modelId="{98762993-4F33-47B2-86B8-6E851CF5D68E}">
      <dgm:prSet phldrT="[Text]"/>
      <dgm:spPr/>
      <dgm:t>
        <a:bodyPr/>
        <a:lstStyle/>
        <a:p>
          <a:endParaRPr lang="en-US" dirty="0"/>
        </a:p>
      </dgm:t>
    </dgm:pt>
    <dgm:pt modelId="{CC7865D4-03A7-4C51-9960-0F122AA2D0E1}" type="parTrans" cxnId="{1DA9282A-C172-4453-A113-4FA00861AC2F}">
      <dgm:prSet/>
      <dgm:spPr/>
      <dgm:t>
        <a:bodyPr/>
        <a:lstStyle/>
        <a:p>
          <a:endParaRPr lang="en-US"/>
        </a:p>
      </dgm:t>
    </dgm:pt>
    <dgm:pt modelId="{10D48F22-3714-4F73-BCE9-FA804D982D71}" type="sibTrans" cxnId="{1DA9282A-C172-4453-A113-4FA00861AC2F}">
      <dgm:prSet/>
      <dgm:spPr/>
      <dgm:t>
        <a:bodyPr/>
        <a:lstStyle/>
        <a:p>
          <a:endParaRPr lang="en-US"/>
        </a:p>
      </dgm:t>
    </dgm:pt>
    <dgm:pt modelId="{7D46BE27-B241-4AA8-B946-BBF3F34582A8}">
      <dgm:prSet phldrT="[Text]" custT="1"/>
      <dgm:spPr/>
      <dgm:t>
        <a:bodyPr/>
        <a:lstStyle/>
        <a:p>
          <a:r>
            <a:rPr lang="en-US" sz="1600" b="1" dirty="0" smtClean="0">
              <a:solidFill>
                <a:srgbClr val="14443B"/>
              </a:solidFill>
              <a:effectLst>
                <a:outerShdw blurRad="38100" dist="38100" dir="2700000" algn="tl">
                  <a:srgbClr val="000000">
                    <a:alpha val="43137"/>
                  </a:srgbClr>
                </a:outerShdw>
              </a:effectLst>
            </a:rPr>
            <a:t>2020 </a:t>
          </a:r>
          <a:r>
            <a:rPr lang="ka-GE" sz="1600" b="1" dirty="0" smtClean="0">
              <a:solidFill>
                <a:srgbClr val="14443B"/>
              </a:solidFill>
              <a:effectLst>
                <a:outerShdw blurRad="38100" dist="38100" dir="2700000" algn="tl">
                  <a:srgbClr val="000000">
                    <a:alpha val="43137"/>
                  </a:srgbClr>
                </a:outerShdw>
              </a:effectLst>
            </a:rPr>
            <a:t>წელს დაგეგმილია მოხდეს ქ თბილისში, ქ.ბათუმში და ქ.ქუთაისში ანტენატალური სრვისის მიმწოდებელთა სტრატიფიცირება</a:t>
          </a:r>
          <a:endParaRPr lang="en-US" sz="1600" b="1" dirty="0">
            <a:solidFill>
              <a:srgbClr val="14443B"/>
            </a:solidFill>
            <a:effectLst>
              <a:outerShdw blurRad="38100" dist="38100" dir="2700000" algn="tl">
                <a:srgbClr val="000000">
                  <a:alpha val="43137"/>
                </a:srgbClr>
              </a:outerShdw>
            </a:effectLst>
          </a:endParaRPr>
        </a:p>
      </dgm:t>
    </dgm:pt>
    <dgm:pt modelId="{677EFF2D-8245-4259-B449-DB4D491DC49D}" type="parTrans" cxnId="{8B1E5F3F-62AF-4B6C-AFBF-3F6E91485E29}">
      <dgm:prSet/>
      <dgm:spPr/>
      <dgm:t>
        <a:bodyPr/>
        <a:lstStyle/>
        <a:p>
          <a:endParaRPr lang="en-US"/>
        </a:p>
      </dgm:t>
    </dgm:pt>
    <dgm:pt modelId="{814E7B36-FD20-498D-A37A-0E529EBD0ECF}" type="sibTrans" cxnId="{8B1E5F3F-62AF-4B6C-AFBF-3F6E91485E29}">
      <dgm:prSet/>
      <dgm:spPr/>
      <dgm:t>
        <a:bodyPr/>
        <a:lstStyle/>
        <a:p>
          <a:endParaRPr lang="en-US"/>
        </a:p>
      </dgm:t>
    </dgm:pt>
    <dgm:pt modelId="{3EE26BD8-2E0D-4E34-97B2-3AA48D9A2D87}">
      <dgm:prSet phldrT="[Text]"/>
      <dgm:spPr/>
      <dgm:t>
        <a:bodyPr/>
        <a:lstStyle/>
        <a:p>
          <a:endParaRPr lang="en-US" dirty="0"/>
        </a:p>
      </dgm:t>
    </dgm:pt>
    <dgm:pt modelId="{6810A7A2-2906-4119-984A-EEF2028CE177}" type="parTrans" cxnId="{53D3377A-E8E3-4F5A-8D74-74E2873B6D51}">
      <dgm:prSet/>
      <dgm:spPr/>
      <dgm:t>
        <a:bodyPr/>
        <a:lstStyle/>
        <a:p>
          <a:endParaRPr lang="en-US"/>
        </a:p>
      </dgm:t>
    </dgm:pt>
    <dgm:pt modelId="{E6BBB9A7-DD93-48C5-B04C-3966BD4C611E}" type="sibTrans" cxnId="{53D3377A-E8E3-4F5A-8D74-74E2873B6D51}">
      <dgm:prSet/>
      <dgm:spPr/>
      <dgm:t>
        <a:bodyPr/>
        <a:lstStyle/>
        <a:p>
          <a:endParaRPr lang="en-US"/>
        </a:p>
      </dgm:t>
    </dgm:pt>
    <dgm:pt modelId="{2EACF310-BFF9-439B-BFE9-470F6E29D08A}">
      <dgm:prSet phldrT="[Text]" custT="1"/>
      <dgm:spPr/>
      <dgm:t>
        <a:bodyPr/>
        <a:lstStyle/>
        <a:p>
          <a:r>
            <a:rPr lang="ka-GE" sz="1600" b="1" dirty="0" smtClean="0">
              <a:solidFill>
                <a:srgbClr val="14443B"/>
              </a:solidFill>
              <a:effectLst>
                <a:outerShdw blurRad="38100" dist="38100" dir="2700000" algn="tl">
                  <a:srgbClr val="000000">
                    <a:alpha val="43137"/>
                  </a:srgbClr>
                </a:outerShdw>
              </a:effectLst>
            </a:rPr>
            <a:t>თბილისში 38 დაწესებულება,ბათუმში 10,  ქუთაისში 5;</a:t>
          </a:r>
          <a:endParaRPr lang="en-US" sz="1600" b="1" dirty="0">
            <a:solidFill>
              <a:srgbClr val="14443B"/>
            </a:solidFill>
            <a:effectLst>
              <a:outerShdw blurRad="38100" dist="38100" dir="2700000" algn="tl">
                <a:srgbClr val="000000">
                  <a:alpha val="43137"/>
                </a:srgbClr>
              </a:outerShdw>
            </a:effectLst>
          </a:endParaRPr>
        </a:p>
      </dgm:t>
    </dgm:pt>
    <dgm:pt modelId="{B34C922D-4160-4A26-89B8-3C8BBBEFC665}" type="parTrans" cxnId="{79934822-9B71-4398-A506-E6C13A64F1C1}">
      <dgm:prSet/>
      <dgm:spPr/>
      <dgm:t>
        <a:bodyPr/>
        <a:lstStyle/>
        <a:p>
          <a:endParaRPr lang="en-US"/>
        </a:p>
      </dgm:t>
    </dgm:pt>
    <dgm:pt modelId="{9D556E6F-CF3F-4C1A-85CD-554E99EEC53D}" type="sibTrans" cxnId="{79934822-9B71-4398-A506-E6C13A64F1C1}">
      <dgm:prSet/>
      <dgm:spPr/>
      <dgm:t>
        <a:bodyPr/>
        <a:lstStyle/>
        <a:p>
          <a:endParaRPr lang="en-US"/>
        </a:p>
      </dgm:t>
    </dgm:pt>
    <dgm:pt modelId="{6A7B4C46-CE55-42FE-AB58-F7EEBE5474FE}">
      <dgm:prSet phldrT="[Text]"/>
      <dgm:spPr/>
      <dgm:t>
        <a:bodyPr/>
        <a:lstStyle/>
        <a:p>
          <a:endParaRPr lang="en-US" dirty="0"/>
        </a:p>
      </dgm:t>
    </dgm:pt>
    <dgm:pt modelId="{D864FBA5-836C-41EB-B912-70DCE3D34201}" type="parTrans" cxnId="{BFBC9CDF-8C2F-4F28-98CB-0FA8BAF22C49}">
      <dgm:prSet/>
      <dgm:spPr/>
      <dgm:t>
        <a:bodyPr/>
        <a:lstStyle/>
        <a:p>
          <a:endParaRPr lang="en-US"/>
        </a:p>
      </dgm:t>
    </dgm:pt>
    <dgm:pt modelId="{66F01679-66F3-4491-8436-E60B850F0D83}" type="sibTrans" cxnId="{BFBC9CDF-8C2F-4F28-98CB-0FA8BAF22C49}">
      <dgm:prSet/>
      <dgm:spPr/>
      <dgm:t>
        <a:bodyPr/>
        <a:lstStyle/>
        <a:p>
          <a:endParaRPr lang="en-US"/>
        </a:p>
      </dgm:t>
    </dgm:pt>
    <dgm:pt modelId="{A25A3963-508F-4C74-A5ED-366B6D9BC55F}">
      <dgm:prSet phldrT="[Text]" custT="1"/>
      <dgm:spPr/>
      <dgm:t>
        <a:bodyPr/>
        <a:lstStyle/>
        <a:p>
          <a:r>
            <a:rPr lang="ka-GE" sz="1100" dirty="0"/>
            <a:t/>
          </a:r>
          <a:br>
            <a:rPr lang="ka-GE" sz="1100" dirty="0"/>
          </a:br>
          <a:r>
            <a:rPr lang="ka-GE" sz="1100" dirty="0"/>
            <a:t/>
          </a:r>
          <a:br>
            <a:rPr lang="ka-GE" sz="1100" dirty="0"/>
          </a:br>
          <a:endParaRPr lang="en-US" sz="1100" dirty="0"/>
        </a:p>
      </dgm:t>
    </dgm:pt>
    <dgm:pt modelId="{D3650693-F9FE-4A05-A11B-A310ED46BE26}" type="parTrans" cxnId="{52892CC1-7992-4593-B882-5B1E873435DE}">
      <dgm:prSet/>
      <dgm:spPr/>
      <dgm:t>
        <a:bodyPr/>
        <a:lstStyle/>
        <a:p>
          <a:endParaRPr lang="en-US"/>
        </a:p>
      </dgm:t>
    </dgm:pt>
    <dgm:pt modelId="{8DDE6674-1FFD-429B-B937-EE700DA49DB4}" type="sibTrans" cxnId="{52892CC1-7992-4593-B882-5B1E873435DE}">
      <dgm:prSet/>
      <dgm:spPr/>
      <dgm:t>
        <a:bodyPr/>
        <a:lstStyle/>
        <a:p>
          <a:endParaRPr lang="en-US"/>
        </a:p>
      </dgm:t>
    </dgm:pt>
    <dgm:pt modelId="{D75FE861-A1B4-426C-BDAB-CD111156D15E}">
      <dgm:prSet/>
      <dgm:spPr/>
      <dgm:t>
        <a:bodyPr/>
        <a:lstStyle/>
        <a:p>
          <a:endParaRPr lang="en-US" dirty="0"/>
        </a:p>
      </dgm:t>
    </dgm:pt>
    <dgm:pt modelId="{77403138-AFE9-4E9E-9694-4323B7C64BE7}" type="parTrans" cxnId="{952B3EBA-C707-4A94-AACD-1E96A1557F54}">
      <dgm:prSet/>
      <dgm:spPr/>
      <dgm:t>
        <a:bodyPr/>
        <a:lstStyle/>
        <a:p>
          <a:endParaRPr lang="en-US"/>
        </a:p>
      </dgm:t>
    </dgm:pt>
    <dgm:pt modelId="{0B9E0C71-1C34-4BB0-8584-CCEF32286C2B}" type="sibTrans" cxnId="{952B3EBA-C707-4A94-AACD-1E96A1557F54}">
      <dgm:prSet/>
      <dgm:spPr/>
      <dgm:t>
        <a:bodyPr/>
        <a:lstStyle/>
        <a:p>
          <a:endParaRPr lang="en-US"/>
        </a:p>
      </dgm:t>
    </dgm:pt>
    <dgm:pt modelId="{D02AAD7A-986F-4CD8-B704-D84C47DC01AD}">
      <dgm:prSet/>
      <dgm:spPr/>
      <dgm:t>
        <a:bodyPr/>
        <a:lstStyle/>
        <a:p>
          <a:endParaRPr lang="en-US" dirty="0"/>
        </a:p>
      </dgm:t>
    </dgm:pt>
    <dgm:pt modelId="{02ADFD1F-D25F-4DD3-9E50-9E64EEDA8B46}" type="parTrans" cxnId="{5CFBA889-351C-4E49-8C3F-1928CB4F238E}">
      <dgm:prSet/>
      <dgm:spPr/>
      <dgm:t>
        <a:bodyPr/>
        <a:lstStyle/>
        <a:p>
          <a:endParaRPr lang="en-US"/>
        </a:p>
      </dgm:t>
    </dgm:pt>
    <dgm:pt modelId="{78B7962D-0BBE-4281-9E7A-230B20A058A8}" type="sibTrans" cxnId="{5CFBA889-351C-4E49-8C3F-1928CB4F238E}">
      <dgm:prSet/>
      <dgm:spPr/>
      <dgm:t>
        <a:bodyPr/>
        <a:lstStyle/>
        <a:p>
          <a:endParaRPr lang="en-US"/>
        </a:p>
      </dgm:t>
    </dgm:pt>
    <dgm:pt modelId="{3E871C8A-E742-4F58-83EE-CB32FDCE4EE3}">
      <dgm:prSet custT="1"/>
      <dgm:spPr/>
      <dgm:t>
        <a:bodyPr/>
        <a:lstStyle/>
        <a:p>
          <a:r>
            <a:rPr lang="ka-GE" sz="1800" dirty="0"/>
            <a:t/>
          </a:r>
          <a:br>
            <a:rPr lang="ka-GE" sz="1800" dirty="0"/>
          </a:br>
          <a:r>
            <a:rPr lang="ka-GE" sz="1800" dirty="0"/>
            <a:t/>
          </a:r>
          <a:br>
            <a:rPr lang="ka-GE" sz="1800" dirty="0"/>
          </a:br>
          <a:endParaRPr lang="en-US" sz="1800" dirty="0"/>
        </a:p>
      </dgm:t>
    </dgm:pt>
    <dgm:pt modelId="{CA96F025-CF4C-467D-B3C7-A27E8234C8D3}" type="parTrans" cxnId="{E117394D-676B-4086-B567-884A31D08B4B}">
      <dgm:prSet/>
      <dgm:spPr/>
      <dgm:t>
        <a:bodyPr/>
        <a:lstStyle/>
        <a:p>
          <a:endParaRPr lang="en-US"/>
        </a:p>
      </dgm:t>
    </dgm:pt>
    <dgm:pt modelId="{30BEE057-9786-4EBA-B502-FF1D8812738A}" type="sibTrans" cxnId="{E117394D-676B-4086-B567-884A31D08B4B}">
      <dgm:prSet/>
      <dgm:spPr/>
      <dgm:t>
        <a:bodyPr/>
        <a:lstStyle/>
        <a:p>
          <a:endParaRPr lang="en-US"/>
        </a:p>
      </dgm:t>
    </dgm:pt>
    <dgm:pt modelId="{2B4A4AB6-A5DE-4605-B244-D7846075464C}">
      <dgm:prSet custT="1"/>
      <dgm:spPr/>
      <dgm:t>
        <a:bodyPr/>
        <a:lstStyle/>
        <a:p>
          <a:endParaRPr lang="en-US" sz="1800" dirty="0"/>
        </a:p>
      </dgm:t>
    </dgm:pt>
    <dgm:pt modelId="{D78F7F52-73C8-4EBA-96B5-6BBCCC04EF31}" type="parTrans" cxnId="{D5F21AF3-BAA4-42D5-8C13-349E6C9433D2}">
      <dgm:prSet/>
      <dgm:spPr/>
      <dgm:t>
        <a:bodyPr/>
        <a:lstStyle/>
        <a:p>
          <a:endParaRPr lang="en-US"/>
        </a:p>
      </dgm:t>
    </dgm:pt>
    <dgm:pt modelId="{91B4F021-0034-4332-A71C-CE32364D16DE}" type="sibTrans" cxnId="{D5F21AF3-BAA4-42D5-8C13-349E6C9433D2}">
      <dgm:prSet/>
      <dgm:spPr/>
      <dgm:t>
        <a:bodyPr/>
        <a:lstStyle/>
        <a:p>
          <a:endParaRPr lang="en-US"/>
        </a:p>
      </dgm:t>
    </dgm:pt>
    <dgm:pt modelId="{834048E6-B45B-479D-B6BE-DD8B65C8BE5C}">
      <dgm:prSet custT="1"/>
      <dgm:spPr/>
      <dgm:t>
        <a:bodyPr/>
        <a:lstStyle/>
        <a:p>
          <a:endParaRPr lang="en-US" sz="1800" dirty="0"/>
        </a:p>
      </dgm:t>
    </dgm:pt>
    <dgm:pt modelId="{620092E1-1ACD-4D49-BFE0-C22E8428687A}" type="parTrans" cxnId="{32993EFD-A293-428F-BD98-D48FEFB767FD}">
      <dgm:prSet/>
      <dgm:spPr/>
      <dgm:t>
        <a:bodyPr/>
        <a:lstStyle/>
        <a:p>
          <a:endParaRPr lang="en-US"/>
        </a:p>
      </dgm:t>
    </dgm:pt>
    <dgm:pt modelId="{7302E3F7-483C-4BD5-87EE-70A2DA044E54}" type="sibTrans" cxnId="{32993EFD-A293-428F-BD98-D48FEFB767FD}">
      <dgm:prSet/>
      <dgm:spPr/>
      <dgm:t>
        <a:bodyPr/>
        <a:lstStyle/>
        <a:p>
          <a:endParaRPr lang="en-US"/>
        </a:p>
      </dgm:t>
    </dgm:pt>
    <dgm:pt modelId="{8D1A7ADA-7FEB-4F7B-902A-54D6DEEE04AA}">
      <dgm:prSet phldrT="[Text]" custT="1"/>
      <dgm:spPr/>
      <dgm:t>
        <a:bodyPr/>
        <a:lstStyle/>
        <a:p>
          <a:endParaRPr lang="en-US" sz="1100" dirty="0"/>
        </a:p>
      </dgm:t>
    </dgm:pt>
    <dgm:pt modelId="{5A1C3524-FA60-40A9-A3CA-FE74620FDDEF}" type="parTrans" cxnId="{5172923E-48F3-4393-B273-31A85FE54C36}">
      <dgm:prSet/>
      <dgm:spPr/>
      <dgm:t>
        <a:bodyPr/>
        <a:lstStyle/>
        <a:p>
          <a:endParaRPr lang="en-US"/>
        </a:p>
      </dgm:t>
    </dgm:pt>
    <dgm:pt modelId="{127C7BA0-6EDE-4DA9-87CC-A0E2DAFBB568}" type="sibTrans" cxnId="{5172923E-48F3-4393-B273-31A85FE54C36}">
      <dgm:prSet/>
      <dgm:spPr/>
      <dgm:t>
        <a:bodyPr/>
        <a:lstStyle/>
        <a:p>
          <a:endParaRPr lang="en-US"/>
        </a:p>
      </dgm:t>
    </dgm:pt>
    <dgm:pt modelId="{0027A3BC-8A64-4C79-8D69-08795C1C9011}">
      <dgm:prSet phldrT="[Text]" custT="1"/>
      <dgm:spPr/>
      <dgm:t>
        <a:bodyPr/>
        <a:lstStyle/>
        <a:p>
          <a:endParaRPr lang="en-US" sz="1100" dirty="0"/>
        </a:p>
      </dgm:t>
    </dgm:pt>
    <dgm:pt modelId="{5F968473-D054-4B9D-907C-A1D526C9EB3E}" type="parTrans" cxnId="{BAAD5E82-A4B9-4007-AA90-219BB097C5D9}">
      <dgm:prSet/>
      <dgm:spPr/>
      <dgm:t>
        <a:bodyPr/>
        <a:lstStyle/>
        <a:p>
          <a:endParaRPr lang="en-US"/>
        </a:p>
      </dgm:t>
    </dgm:pt>
    <dgm:pt modelId="{65DD8A8A-CA0B-449F-B3D3-B171F8397CDE}" type="sibTrans" cxnId="{BAAD5E82-A4B9-4007-AA90-219BB097C5D9}">
      <dgm:prSet/>
      <dgm:spPr/>
      <dgm:t>
        <a:bodyPr/>
        <a:lstStyle/>
        <a:p>
          <a:endParaRPr lang="en-US"/>
        </a:p>
      </dgm:t>
    </dgm:pt>
    <dgm:pt modelId="{54BFBB30-7E50-4D83-8C79-B1B2256F331B}">
      <dgm:prSet custT="1"/>
      <dgm:spPr/>
      <dgm:t>
        <a:bodyPr/>
        <a:lstStyle/>
        <a:p>
          <a:r>
            <a:rPr lang="ka-GE" sz="1600" b="1" dirty="0" smtClean="0">
              <a:solidFill>
                <a:srgbClr val="14443B"/>
              </a:solidFill>
            </a:rPr>
            <a:t>ანტენატალური სერვისის მიმწოდებელთა დაყოფა მოხდება </a:t>
          </a:r>
          <a:r>
            <a:rPr lang="en-US" sz="1600" b="1" dirty="0" smtClean="0">
              <a:solidFill>
                <a:srgbClr val="14443B"/>
              </a:solidFill>
            </a:rPr>
            <a:t>I,II,III  </a:t>
          </a:r>
          <a:r>
            <a:rPr lang="ka-GE" sz="1600" b="1" dirty="0" smtClean="0">
              <a:solidFill>
                <a:srgbClr val="14443B"/>
              </a:solidFill>
            </a:rPr>
            <a:t>დონედ</a:t>
          </a:r>
          <a:r>
            <a:rPr lang="ka-GE" sz="1600" b="0" dirty="0" smtClean="0">
              <a:solidFill>
                <a:srgbClr val="14443B"/>
              </a:solidFill>
            </a:rPr>
            <a:t>;</a:t>
          </a:r>
          <a:endParaRPr lang="en-US" sz="1600" b="0" dirty="0">
            <a:solidFill>
              <a:srgbClr val="14443B"/>
            </a:solidFill>
          </a:endParaRPr>
        </a:p>
      </dgm:t>
    </dgm:pt>
    <dgm:pt modelId="{B756F8B5-CC02-4051-B38A-75F00C937229}" type="parTrans" cxnId="{06ECFB5C-4CD6-42BB-87FC-8B29F81C39DD}">
      <dgm:prSet/>
      <dgm:spPr/>
      <dgm:t>
        <a:bodyPr/>
        <a:lstStyle/>
        <a:p>
          <a:endParaRPr lang="en-US"/>
        </a:p>
      </dgm:t>
    </dgm:pt>
    <dgm:pt modelId="{81D00DD8-1383-45F7-918B-15FE0485560A}" type="sibTrans" cxnId="{06ECFB5C-4CD6-42BB-87FC-8B29F81C39DD}">
      <dgm:prSet/>
      <dgm:spPr/>
      <dgm:t>
        <a:bodyPr/>
        <a:lstStyle/>
        <a:p>
          <a:endParaRPr lang="en-US"/>
        </a:p>
      </dgm:t>
    </dgm:pt>
    <dgm:pt modelId="{265613DF-CCB0-474F-A58D-0445108B78B3}">
      <dgm:prSet/>
      <dgm:spPr/>
      <dgm:t>
        <a:bodyPr/>
        <a:lstStyle/>
        <a:p>
          <a:endParaRPr lang="en-US" dirty="0"/>
        </a:p>
      </dgm:t>
    </dgm:pt>
    <dgm:pt modelId="{759EE4EB-541E-4BFC-8941-D8E944343EC3}" type="parTrans" cxnId="{744F549F-E892-4050-A30E-25BF1AB50240}">
      <dgm:prSet/>
      <dgm:spPr/>
      <dgm:t>
        <a:bodyPr/>
        <a:lstStyle/>
        <a:p>
          <a:endParaRPr lang="en-US"/>
        </a:p>
      </dgm:t>
    </dgm:pt>
    <dgm:pt modelId="{C9154148-47B0-407D-8839-EFCC3503294A}" type="sibTrans" cxnId="{744F549F-E892-4050-A30E-25BF1AB50240}">
      <dgm:prSet/>
      <dgm:spPr/>
      <dgm:t>
        <a:bodyPr/>
        <a:lstStyle/>
        <a:p>
          <a:endParaRPr lang="en-US"/>
        </a:p>
      </dgm:t>
    </dgm:pt>
    <dgm:pt modelId="{8E5DF156-C67E-49F0-8D56-C9ABD05D8731}">
      <dgm:prSet custT="1"/>
      <dgm:spPr/>
      <dgm:t>
        <a:bodyPr/>
        <a:lstStyle/>
        <a:p>
          <a:pPr rtl="0"/>
          <a:r>
            <a:rPr lang="ka-GE" sz="1600" b="1" dirty="0">
              <a:solidFill>
                <a:srgbClr val="14443B"/>
              </a:solidFill>
            </a:rPr>
            <a:t>მომზადდა ანტენატალური სერვისის მიმწოდებელთა სტრატიფიცირების ინსტრუმენტი.</a:t>
          </a:r>
          <a:endParaRPr lang="en-US" sz="1600" b="1" dirty="0">
            <a:solidFill>
              <a:srgbClr val="14443B"/>
            </a:solidFill>
          </a:endParaRPr>
        </a:p>
      </dgm:t>
    </dgm:pt>
    <dgm:pt modelId="{894008C5-A54B-4F22-B76E-DECC4AE2964F}" type="parTrans" cxnId="{E49E315B-8083-432B-B17A-77585B71D288}">
      <dgm:prSet/>
      <dgm:spPr/>
      <dgm:t>
        <a:bodyPr/>
        <a:lstStyle/>
        <a:p>
          <a:endParaRPr lang="en-US"/>
        </a:p>
      </dgm:t>
    </dgm:pt>
    <dgm:pt modelId="{C2C9B900-90FD-4EA5-8D35-D1257EE8C170}" type="sibTrans" cxnId="{E49E315B-8083-432B-B17A-77585B71D288}">
      <dgm:prSet/>
      <dgm:spPr/>
      <dgm:t>
        <a:bodyPr/>
        <a:lstStyle/>
        <a:p>
          <a:endParaRPr lang="en-US"/>
        </a:p>
      </dgm:t>
    </dgm:pt>
    <dgm:pt modelId="{3EDC3888-E4E8-4D7F-85A6-8F1907ABDF41}">
      <dgm:prSet custT="1"/>
      <dgm:spPr/>
      <dgm:t>
        <a:bodyPr/>
        <a:lstStyle/>
        <a:p>
          <a:pPr rtl="0"/>
          <a:endParaRPr lang="en-US" sz="1600" b="1" dirty="0"/>
        </a:p>
      </dgm:t>
    </dgm:pt>
    <dgm:pt modelId="{38BD438F-7167-4E6A-B75D-C53E01F0A402}" type="parTrans" cxnId="{CB3F22CF-8A39-49E5-90E5-23BD20F32446}">
      <dgm:prSet/>
      <dgm:spPr/>
      <dgm:t>
        <a:bodyPr/>
        <a:lstStyle/>
        <a:p>
          <a:endParaRPr lang="en-US"/>
        </a:p>
      </dgm:t>
    </dgm:pt>
    <dgm:pt modelId="{4124588A-55B8-4142-BD2A-C760C204C98D}" type="sibTrans" cxnId="{CB3F22CF-8A39-49E5-90E5-23BD20F32446}">
      <dgm:prSet/>
      <dgm:spPr/>
      <dgm:t>
        <a:bodyPr/>
        <a:lstStyle/>
        <a:p>
          <a:endParaRPr lang="en-US"/>
        </a:p>
      </dgm:t>
    </dgm:pt>
    <dgm:pt modelId="{3629771C-3490-48DB-83E4-A2DC5D3D3AB4}">
      <dgm:prSet custT="1"/>
      <dgm:spPr/>
      <dgm:t>
        <a:bodyPr/>
        <a:lstStyle/>
        <a:p>
          <a:pPr rtl="0"/>
          <a:r>
            <a:rPr lang="ka-GE" sz="1600" b="1" dirty="0">
              <a:solidFill>
                <a:srgbClr val="14443B"/>
              </a:solidFill>
              <a:effectLst>
                <a:outerShdw blurRad="38100" dist="38100" dir="2700000" algn="tl">
                  <a:srgbClr val="000000">
                    <a:alpha val="43137"/>
                  </a:srgbClr>
                </a:outerShdw>
              </a:effectLst>
            </a:rPr>
            <a:t>ქვეყნის სამ დიდ ქალაქში ხდება სელექტიური კონტრაქტირება</a:t>
          </a:r>
          <a:r>
            <a:rPr lang="en-US" sz="1600" b="1" dirty="0">
              <a:solidFill>
                <a:srgbClr val="14443B"/>
              </a:solidFill>
              <a:effectLst>
                <a:outerShdw blurRad="38100" dist="38100" dir="2700000" algn="tl">
                  <a:srgbClr val="000000">
                    <a:alpha val="43137"/>
                  </a:srgbClr>
                </a:outerShdw>
              </a:effectLst>
            </a:rPr>
            <a:t>,</a:t>
          </a:r>
          <a:r>
            <a:rPr lang="ka-GE" sz="1600" b="1" dirty="0">
              <a:solidFill>
                <a:srgbClr val="14443B"/>
              </a:solidFill>
              <a:effectLst>
                <a:outerShdw blurRad="38100" dist="38100" dir="2700000" algn="tl">
                  <a:srgbClr val="000000">
                    <a:alpha val="43137"/>
                  </a:srgbClr>
                </a:outerShdw>
              </a:effectLst>
            </a:rPr>
            <a:t> საფუძველია </a:t>
          </a:r>
          <a:r>
            <a:rPr lang="ka-GE" sz="1600" b="1" dirty="0" smtClean="0">
              <a:solidFill>
                <a:srgbClr val="14443B"/>
              </a:solidFill>
              <a:effectLst>
                <a:outerShdw blurRad="38100" dist="38100" dir="2700000" algn="tl">
                  <a:srgbClr val="000000">
                    <a:alpha val="43137"/>
                  </a:srgbClr>
                </a:outerShdw>
              </a:effectLst>
            </a:rPr>
            <a:t>ორსულთა </a:t>
          </a:r>
          <a:r>
            <a:rPr lang="ka-GE" sz="1600" b="1" dirty="0">
              <a:solidFill>
                <a:srgbClr val="14443B"/>
              </a:solidFill>
              <a:effectLst>
                <a:outerShdw blurRad="38100" dist="38100" dir="2700000" algn="tl">
                  <a:srgbClr val="000000">
                    <a:alpha val="43137"/>
                  </a:srgbClr>
                </a:outerShdw>
              </a:effectLst>
            </a:rPr>
            <a:t>რაოდებობა (</a:t>
          </a:r>
          <a:r>
            <a:rPr lang="en-US" sz="1600" b="1" dirty="0">
              <a:solidFill>
                <a:srgbClr val="14443B"/>
              </a:solidFill>
              <a:effectLst>
                <a:outerShdw blurRad="38100" dist="38100" dir="2700000" algn="tl">
                  <a:srgbClr val="000000">
                    <a:alpha val="43137"/>
                  </a:srgbClr>
                </a:outerShdw>
              </a:effectLst>
            </a:rPr>
            <a:t>2019 </a:t>
          </a:r>
          <a:r>
            <a:rPr lang="ka-GE" sz="1600" b="1" dirty="0">
              <a:solidFill>
                <a:srgbClr val="14443B"/>
              </a:solidFill>
              <a:effectLst>
                <a:outerShdw blurRad="38100" dist="38100" dir="2700000" algn="tl">
                  <a:srgbClr val="000000">
                    <a:alpha val="43137"/>
                  </a:srgbClr>
                </a:outerShdw>
              </a:effectLst>
            </a:rPr>
            <a:t>წლიდან საანგარიშო წლის განმავლობაში </a:t>
          </a:r>
          <a:r>
            <a:rPr lang="ka-GE" sz="1600" b="1" dirty="0" smtClean="0">
              <a:solidFill>
                <a:srgbClr val="14443B"/>
              </a:solidFill>
              <a:effectLst>
                <a:outerShdw blurRad="38100" dist="38100" dir="2700000" algn="tl">
                  <a:srgbClr val="000000">
                    <a:alpha val="43137"/>
                  </a:srgbClr>
                </a:outerShdw>
              </a:effectLst>
            </a:rPr>
            <a:t>300&lt; </a:t>
          </a:r>
          <a:r>
            <a:rPr lang="ka-GE" sz="1600" dirty="0">
              <a:solidFill>
                <a:srgbClr val="14443B"/>
              </a:solidFill>
              <a:effectLst>
                <a:outerShdw blurRad="38100" dist="38100" dir="2700000" algn="tl">
                  <a:srgbClr val="000000">
                    <a:alpha val="43137"/>
                  </a:srgbClr>
                </a:outerShdw>
              </a:effectLst>
            </a:rPr>
            <a:t>)</a:t>
          </a:r>
          <a:endParaRPr lang="en-US" sz="1600" dirty="0">
            <a:solidFill>
              <a:srgbClr val="14443B"/>
            </a:solidFill>
          </a:endParaRPr>
        </a:p>
      </dgm:t>
    </dgm:pt>
    <dgm:pt modelId="{956220ED-1E0B-49F7-8D22-66295C1332C5}" type="parTrans" cxnId="{D97B56AF-8303-4095-9FA9-D5883D0CFA11}">
      <dgm:prSet/>
      <dgm:spPr/>
      <dgm:t>
        <a:bodyPr/>
        <a:lstStyle/>
        <a:p>
          <a:endParaRPr lang="en-US"/>
        </a:p>
      </dgm:t>
    </dgm:pt>
    <dgm:pt modelId="{20CF9E58-B16F-41EA-9918-73210270259D}" type="sibTrans" cxnId="{D97B56AF-8303-4095-9FA9-D5883D0CFA11}">
      <dgm:prSet/>
      <dgm:spPr/>
      <dgm:t>
        <a:bodyPr/>
        <a:lstStyle/>
        <a:p>
          <a:endParaRPr lang="en-US"/>
        </a:p>
      </dgm:t>
    </dgm:pt>
    <dgm:pt modelId="{C2113AD5-C276-4477-836D-44ACFD4C2A48}">
      <dgm:prSet custT="1"/>
      <dgm:spPr/>
      <dgm:t>
        <a:bodyPr/>
        <a:lstStyle/>
        <a:p>
          <a:endParaRPr lang="en-US" sz="1800" dirty="0"/>
        </a:p>
      </dgm:t>
    </dgm:pt>
    <dgm:pt modelId="{A72942BB-BC9E-4CC3-82DD-7B461F53ED30}" type="parTrans" cxnId="{63B0B1D5-64B8-4711-9C38-01B17D9DE9EB}">
      <dgm:prSet/>
      <dgm:spPr/>
      <dgm:t>
        <a:bodyPr/>
        <a:lstStyle/>
        <a:p>
          <a:endParaRPr lang="en-US"/>
        </a:p>
      </dgm:t>
    </dgm:pt>
    <dgm:pt modelId="{CF4D56C5-B456-4029-8085-CD77DDF43105}" type="sibTrans" cxnId="{63B0B1D5-64B8-4711-9C38-01B17D9DE9EB}">
      <dgm:prSet/>
      <dgm:spPr/>
      <dgm:t>
        <a:bodyPr/>
        <a:lstStyle/>
        <a:p>
          <a:endParaRPr lang="en-US"/>
        </a:p>
      </dgm:t>
    </dgm:pt>
    <dgm:pt modelId="{4CF9C6D2-E337-413B-ADC4-D77CE31132F0}">
      <dgm:prSet custT="1"/>
      <dgm:spPr/>
      <dgm:t>
        <a:bodyPr/>
        <a:lstStyle/>
        <a:p>
          <a:endParaRPr lang="en-US" sz="1800" dirty="0"/>
        </a:p>
      </dgm:t>
    </dgm:pt>
    <dgm:pt modelId="{A4706558-35D1-4681-A485-48CBA018C70E}" type="parTrans" cxnId="{A255C460-404D-4449-817F-87C3C69C0690}">
      <dgm:prSet/>
      <dgm:spPr/>
      <dgm:t>
        <a:bodyPr/>
        <a:lstStyle/>
        <a:p>
          <a:endParaRPr lang="en-US"/>
        </a:p>
      </dgm:t>
    </dgm:pt>
    <dgm:pt modelId="{A3CCD1DF-91A7-4A22-B19A-C5EA723F8873}" type="sibTrans" cxnId="{A255C460-404D-4449-817F-87C3C69C0690}">
      <dgm:prSet/>
      <dgm:spPr/>
      <dgm:t>
        <a:bodyPr/>
        <a:lstStyle/>
        <a:p>
          <a:endParaRPr lang="en-US"/>
        </a:p>
      </dgm:t>
    </dgm:pt>
    <dgm:pt modelId="{6E1D12A7-5AD6-4563-89D7-B13B88EE2ED7}">
      <dgm:prSet custT="1"/>
      <dgm:spPr/>
      <dgm:t>
        <a:bodyPr/>
        <a:lstStyle/>
        <a:p>
          <a:endParaRPr lang="en-US" sz="1800" b="1" dirty="0"/>
        </a:p>
      </dgm:t>
    </dgm:pt>
    <dgm:pt modelId="{40CA73EA-19A2-4DA6-8A73-4C180FDCCFA7}" type="parTrans" cxnId="{0672ED98-987F-460A-B3C9-CF3DEE43CDB0}">
      <dgm:prSet/>
      <dgm:spPr/>
      <dgm:t>
        <a:bodyPr/>
        <a:lstStyle/>
        <a:p>
          <a:endParaRPr lang="en-US"/>
        </a:p>
      </dgm:t>
    </dgm:pt>
    <dgm:pt modelId="{DA13008C-D633-4B22-8647-05504F858E7E}" type="sibTrans" cxnId="{0672ED98-987F-460A-B3C9-CF3DEE43CDB0}">
      <dgm:prSet/>
      <dgm:spPr/>
      <dgm:t>
        <a:bodyPr/>
        <a:lstStyle/>
        <a:p>
          <a:endParaRPr lang="en-US"/>
        </a:p>
      </dgm:t>
    </dgm:pt>
    <dgm:pt modelId="{A2B0AA38-248C-4AA3-A15B-802FE57FEF2C}">
      <dgm:prSet custT="1"/>
      <dgm:spPr/>
      <dgm:t>
        <a:bodyPr/>
        <a:lstStyle/>
        <a:p>
          <a:r>
            <a:rPr lang="ka-GE" sz="1600" b="1" dirty="0" smtClean="0"/>
            <a:t>2021 წლის განმავლობაში დაგეგმილია ქვეყნის მასშტაბით ყველა სერვისის მიმწოდებლის სტრატიფიცირება</a:t>
          </a:r>
          <a:endParaRPr lang="en-US" sz="1600" b="1" dirty="0"/>
        </a:p>
      </dgm:t>
    </dgm:pt>
    <dgm:pt modelId="{48A1429F-065B-4FED-A9E3-F27F03F79B79}" type="parTrans" cxnId="{175289A0-C18E-4A4F-B7ED-34D436F9E28C}">
      <dgm:prSet/>
      <dgm:spPr/>
      <dgm:t>
        <a:bodyPr/>
        <a:lstStyle/>
        <a:p>
          <a:endParaRPr lang="en-US"/>
        </a:p>
      </dgm:t>
    </dgm:pt>
    <dgm:pt modelId="{F5D35B8E-5BD5-46FA-A13F-478DD4DDBAE0}" type="sibTrans" cxnId="{175289A0-C18E-4A4F-B7ED-34D436F9E28C}">
      <dgm:prSet/>
      <dgm:spPr/>
      <dgm:t>
        <a:bodyPr/>
        <a:lstStyle/>
        <a:p>
          <a:endParaRPr lang="en-US"/>
        </a:p>
      </dgm:t>
    </dgm:pt>
    <dgm:pt modelId="{8CABD896-B174-4370-8AE3-8EBE9D775F39}" type="pres">
      <dgm:prSet presAssocID="{1692C2ED-70A1-4BEB-A139-9C0E0AB335D0}" presName="linearFlow" presStyleCnt="0">
        <dgm:presLayoutVars>
          <dgm:dir/>
          <dgm:animLvl val="lvl"/>
          <dgm:resizeHandles val="exact"/>
        </dgm:presLayoutVars>
      </dgm:prSet>
      <dgm:spPr/>
      <dgm:t>
        <a:bodyPr/>
        <a:lstStyle/>
        <a:p>
          <a:endParaRPr lang="en-US"/>
        </a:p>
      </dgm:t>
    </dgm:pt>
    <dgm:pt modelId="{0D57542D-C829-483F-BFC3-98C5A8C1904B}" type="pres">
      <dgm:prSet presAssocID="{98762993-4F33-47B2-86B8-6E851CF5D68E}" presName="composite" presStyleCnt="0"/>
      <dgm:spPr/>
    </dgm:pt>
    <dgm:pt modelId="{DFF8059A-0E34-48A5-B741-C4B527BF06AC}" type="pres">
      <dgm:prSet presAssocID="{98762993-4F33-47B2-86B8-6E851CF5D68E}" presName="parentText" presStyleLbl="alignNode1" presStyleIdx="0" presStyleCnt="6">
        <dgm:presLayoutVars>
          <dgm:chMax val="1"/>
          <dgm:bulletEnabled val="1"/>
        </dgm:presLayoutVars>
      </dgm:prSet>
      <dgm:spPr/>
      <dgm:t>
        <a:bodyPr/>
        <a:lstStyle/>
        <a:p>
          <a:endParaRPr lang="en-US"/>
        </a:p>
      </dgm:t>
    </dgm:pt>
    <dgm:pt modelId="{FBD6A499-F21C-4DEC-A49E-0845FC458627}" type="pres">
      <dgm:prSet presAssocID="{98762993-4F33-47B2-86B8-6E851CF5D68E}" presName="descendantText" presStyleLbl="alignAcc1" presStyleIdx="0" presStyleCnt="6" custLinFactNeighborX="415" custLinFactNeighborY="1084">
        <dgm:presLayoutVars>
          <dgm:bulletEnabled val="1"/>
        </dgm:presLayoutVars>
      </dgm:prSet>
      <dgm:spPr/>
      <dgm:t>
        <a:bodyPr/>
        <a:lstStyle/>
        <a:p>
          <a:endParaRPr lang="en-US"/>
        </a:p>
      </dgm:t>
    </dgm:pt>
    <dgm:pt modelId="{581C6B0B-102A-4619-B953-EFDEEBDB9482}" type="pres">
      <dgm:prSet presAssocID="{10D48F22-3714-4F73-BCE9-FA804D982D71}" presName="sp" presStyleCnt="0"/>
      <dgm:spPr/>
    </dgm:pt>
    <dgm:pt modelId="{8D0A3096-F67F-49C3-9D8D-4E95C8B099F9}" type="pres">
      <dgm:prSet presAssocID="{3EE26BD8-2E0D-4E34-97B2-3AA48D9A2D87}" presName="composite" presStyleCnt="0"/>
      <dgm:spPr/>
    </dgm:pt>
    <dgm:pt modelId="{7732A5C4-6B0B-42F5-AA13-DB187D5146AF}" type="pres">
      <dgm:prSet presAssocID="{3EE26BD8-2E0D-4E34-97B2-3AA48D9A2D87}" presName="parentText" presStyleLbl="alignNode1" presStyleIdx="1" presStyleCnt="6">
        <dgm:presLayoutVars>
          <dgm:chMax val="1"/>
          <dgm:bulletEnabled val="1"/>
        </dgm:presLayoutVars>
      </dgm:prSet>
      <dgm:spPr/>
      <dgm:t>
        <a:bodyPr/>
        <a:lstStyle/>
        <a:p>
          <a:endParaRPr lang="en-US"/>
        </a:p>
      </dgm:t>
    </dgm:pt>
    <dgm:pt modelId="{C2879FF1-1979-45D6-96BB-3FDAD7C33831}" type="pres">
      <dgm:prSet presAssocID="{3EE26BD8-2E0D-4E34-97B2-3AA48D9A2D87}" presName="descendantText" presStyleLbl="alignAcc1" presStyleIdx="1" presStyleCnt="6" custScaleY="132448">
        <dgm:presLayoutVars>
          <dgm:bulletEnabled val="1"/>
        </dgm:presLayoutVars>
      </dgm:prSet>
      <dgm:spPr/>
      <dgm:t>
        <a:bodyPr/>
        <a:lstStyle/>
        <a:p>
          <a:endParaRPr lang="en-US"/>
        </a:p>
      </dgm:t>
    </dgm:pt>
    <dgm:pt modelId="{4EF07DAD-C9AE-4B4E-8F21-FA5900CC596A}" type="pres">
      <dgm:prSet presAssocID="{E6BBB9A7-DD93-48C5-B04C-3966BD4C611E}" presName="sp" presStyleCnt="0"/>
      <dgm:spPr/>
    </dgm:pt>
    <dgm:pt modelId="{6832C072-A69A-46EA-8AE6-87E1CE5B2591}" type="pres">
      <dgm:prSet presAssocID="{6A7B4C46-CE55-42FE-AB58-F7EEBE5474FE}" presName="composite" presStyleCnt="0"/>
      <dgm:spPr/>
    </dgm:pt>
    <dgm:pt modelId="{DABA6030-244E-422F-B912-3BEC463A028A}" type="pres">
      <dgm:prSet presAssocID="{6A7B4C46-CE55-42FE-AB58-F7EEBE5474FE}" presName="parentText" presStyleLbl="alignNode1" presStyleIdx="2" presStyleCnt="6">
        <dgm:presLayoutVars>
          <dgm:chMax val="1"/>
          <dgm:bulletEnabled val="1"/>
        </dgm:presLayoutVars>
      </dgm:prSet>
      <dgm:spPr/>
      <dgm:t>
        <a:bodyPr/>
        <a:lstStyle/>
        <a:p>
          <a:endParaRPr lang="en-US"/>
        </a:p>
      </dgm:t>
    </dgm:pt>
    <dgm:pt modelId="{DF8DEEC9-D3B2-43B7-A745-135E8AB5D590}" type="pres">
      <dgm:prSet presAssocID="{6A7B4C46-CE55-42FE-AB58-F7EEBE5474FE}" presName="descendantText" presStyleLbl="alignAcc1" presStyleIdx="2" presStyleCnt="6" custScaleX="99016" custScaleY="133257" custLinFactNeighborX="411" custLinFactNeighborY="6960">
        <dgm:presLayoutVars>
          <dgm:bulletEnabled val="1"/>
        </dgm:presLayoutVars>
      </dgm:prSet>
      <dgm:spPr/>
      <dgm:t>
        <a:bodyPr/>
        <a:lstStyle/>
        <a:p>
          <a:endParaRPr lang="en-US"/>
        </a:p>
      </dgm:t>
    </dgm:pt>
    <dgm:pt modelId="{8B960C1E-43B4-4932-89FD-FACDABC228D1}" type="pres">
      <dgm:prSet presAssocID="{66F01679-66F3-4491-8436-E60B850F0D83}" presName="sp" presStyleCnt="0"/>
      <dgm:spPr/>
    </dgm:pt>
    <dgm:pt modelId="{8AE0A243-7077-4F70-9B33-89512FF7F19C}" type="pres">
      <dgm:prSet presAssocID="{D75FE861-A1B4-426C-BDAB-CD111156D15E}" presName="composite" presStyleCnt="0"/>
      <dgm:spPr/>
    </dgm:pt>
    <dgm:pt modelId="{61E55DB9-8CEC-4BC0-AD26-64C0F105913E}" type="pres">
      <dgm:prSet presAssocID="{D75FE861-A1B4-426C-BDAB-CD111156D15E}" presName="parentText" presStyleLbl="alignNode1" presStyleIdx="3" presStyleCnt="6">
        <dgm:presLayoutVars>
          <dgm:chMax val="1"/>
          <dgm:bulletEnabled val="1"/>
        </dgm:presLayoutVars>
      </dgm:prSet>
      <dgm:spPr/>
      <dgm:t>
        <a:bodyPr/>
        <a:lstStyle/>
        <a:p>
          <a:endParaRPr lang="en-US"/>
        </a:p>
      </dgm:t>
    </dgm:pt>
    <dgm:pt modelId="{2F7CFFF6-8BEF-4923-BC4B-27A1B27DBF2D}" type="pres">
      <dgm:prSet presAssocID="{D75FE861-A1B4-426C-BDAB-CD111156D15E}" presName="descendantText" presStyleLbl="alignAcc1" presStyleIdx="3" presStyleCnt="6" custLinFactNeighborX="0" custLinFactNeighborY="0">
        <dgm:presLayoutVars>
          <dgm:bulletEnabled val="1"/>
        </dgm:presLayoutVars>
      </dgm:prSet>
      <dgm:spPr/>
      <dgm:t>
        <a:bodyPr/>
        <a:lstStyle/>
        <a:p>
          <a:endParaRPr lang="en-US"/>
        </a:p>
      </dgm:t>
    </dgm:pt>
    <dgm:pt modelId="{A1D5B0B1-EC9A-41FB-8BC1-2767982A99C3}" type="pres">
      <dgm:prSet presAssocID="{0B9E0C71-1C34-4BB0-8584-CCEF32286C2B}" presName="sp" presStyleCnt="0"/>
      <dgm:spPr/>
    </dgm:pt>
    <dgm:pt modelId="{11A8DC28-EC04-4B9F-82FC-847510291096}" type="pres">
      <dgm:prSet presAssocID="{D02AAD7A-986F-4CD8-B704-D84C47DC01AD}" presName="composite" presStyleCnt="0"/>
      <dgm:spPr/>
    </dgm:pt>
    <dgm:pt modelId="{0A8BEA5C-C789-4117-8AFD-B10BAED773C7}" type="pres">
      <dgm:prSet presAssocID="{D02AAD7A-986F-4CD8-B704-D84C47DC01AD}" presName="parentText" presStyleLbl="alignNode1" presStyleIdx="4" presStyleCnt="6">
        <dgm:presLayoutVars>
          <dgm:chMax val="1"/>
          <dgm:bulletEnabled val="1"/>
        </dgm:presLayoutVars>
      </dgm:prSet>
      <dgm:spPr/>
      <dgm:t>
        <a:bodyPr/>
        <a:lstStyle/>
        <a:p>
          <a:endParaRPr lang="en-US"/>
        </a:p>
      </dgm:t>
    </dgm:pt>
    <dgm:pt modelId="{6550D241-9B94-4494-BC8F-BAF7ED43634A}" type="pres">
      <dgm:prSet presAssocID="{D02AAD7A-986F-4CD8-B704-D84C47DC01AD}" presName="descendantText" presStyleLbl="alignAcc1" presStyleIdx="4" presStyleCnt="6" custScaleX="99395" custScaleY="129061" custLinFactNeighborX="414" custLinFactNeighborY="1826">
        <dgm:presLayoutVars>
          <dgm:bulletEnabled val="1"/>
        </dgm:presLayoutVars>
      </dgm:prSet>
      <dgm:spPr/>
      <dgm:t>
        <a:bodyPr/>
        <a:lstStyle/>
        <a:p>
          <a:endParaRPr lang="en-US"/>
        </a:p>
      </dgm:t>
    </dgm:pt>
    <dgm:pt modelId="{93408525-728F-4375-A5AC-7B84B3E90D21}" type="pres">
      <dgm:prSet presAssocID="{78B7962D-0BBE-4281-9E7A-230B20A058A8}" presName="sp" presStyleCnt="0"/>
      <dgm:spPr/>
    </dgm:pt>
    <dgm:pt modelId="{832C3567-6DBE-4D80-9784-9DC8804467AB}" type="pres">
      <dgm:prSet presAssocID="{265613DF-CCB0-474F-A58D-0445108B78B3}" presName="composite" presStyleCnt="0"/>
      <dgm:spPr/>
    </dgm:pt>
    <dgm:pt modelId="{9FB8CC2E-8298-4565-95D2-7B24295C8A0D}" type="pres">
      <dgm:prSet presAssocID="{265613DF-CCB0-474F-A58D-0445108B78B3}" presName="parentText" presStyleLbl="alignNode1" presStyleIdx="5" presStyleCnt="6">
        <dgm:presLayoutVars>
          <dgm:chMax val="1"/>
          <dgm:bulletEnabled val="1"/>
        </dgm:presLayoutVars>
      </dgm:prSet>
      <dgm:spPr/>
      <dgm:t>
        <a:bodyPr/>
        <a:lstStyle/>
        <a:p>
          <a:endParaRPr lang="en-US"/>
        </a:p>
      </dgm:t>
    </dgm:pt>
    <dgm:pt modelId="{A5FB70A2-FF42-4DB9-B80F-E461E6F58E7D}" type="pres">
      <dgm:prSet presAssocID="{265613DF-CCB0-474F-A58D-0445108B78B3}" presName="descendantText" presStyleLbl="alignAcc1" presStyleIdx="5" presStyleCnt="6">
        <dgm:presLayoutVars>
          <dgm:bulletEnabled val="1"/>
        </dgm:presLayoutVars>
      </dgm:prSet>
      <dgm:spPr/>
      <dgm:t>
        <a:bodyPr/>
        <a:lstStyle/>
        <a:p>
          <a:endParaRPr lang="en-US"/>
        </a:p>
      </dgm:t>
    </dgm:pt>
  </dgm:ptLst>
  <dgm:cxnLst>
    <dgm:cxn modelId="{87796932-74B3-43F8-A4B8-23E20753B648}" type="presOf" srcId="{A2B0AA38-248C-4AA3-A15B-802FE57FEF2C}" destId="{2F7CFFF6-8BEF-4923-BC4B-27A1B27DBF2D}" srcOrd="0" destOrd="4" presId="urn:microsoft.com/office/officeart/2005/8/layout/chevron2"/>
    <dgm:cxn modelId="{5CFBA889-351C-4E49-8C3F-1928CB4F238E}" srcId="{1692C2ED-70A1-4BEB-A139-9C0E0AB335D0}" destId="{D02AAD7A-986F-4CD8-B704-D84C47DC01AD}" srcOrd="4" destOrd="0" parTransId="{02ADFD1F-D25F-4DD3-9E50-9E64EEDA8B46}" sibTransId="{78B7962D-0BBE-4281-9E7A-230B20A058A8}"/>
    <dgm:cxn modelId="{622008DC-7034-4452-A40D-8DCC228E7F5A}" type="presOf" srcId="{2EACF310-BFF9-439B-BFE9-470F6E29D08A}" destId="{C2879FF1-1979-45D6-96BB-3FDAD7C33831}" srcOrd="0" destOrd="0" presId="urn:microsoft.com/office/officeart/2005/8/layout/chevron2"/>
    <dgm:cxn modelId="{AAC049F3-F6C6-4A9D-BD9C-1BFA0E8E25FF}" type="presOf" srcId="{265613DF-CCB0-474F-A58D-0445108B78B3}" destId="{9FB8CC2E-8298-4565-95D2-7B24295C8A0D}" srcOrd="0" destOrd="0" presId="urn:microsoft.com/office/officeart/2005/8/layout/chevron2"/>
    <dgm:cxn modelId="{4B5C1EC3-C969-407F-AE19-48C65DFF716E}" type="presOf" srcId="{3EDC3888-E4E8-4D7F-85A6-8F1907ABDF41}" destId="{DF8DEEC9-D3B2-43B7-A745-135E8AB5D590}" srcOrd="0" destOrd="1" presId="urn:microsoft.com/office/officeart/2005/8/layout/chevron2"/>
    <dgm:cxn modelId="{1DA9282A-C172-4453-A113-4FA00861AC2F}" srcId="{1692C2ED-70A1-4BEB-A139-9C0E0AB335D0}" destId="{98762993-4F33-47B2-86B8-6E851CF5D68E}" srcOrd="0" destOrd="0" parTransId="{CC7865D4-03A7-4C51-9960-0F122AA2D0E1}" sibTransId="{10D48F22-3714-4F73-BCE9-FA804D982D71}"/>
    <dgm:cxn modelId="{26EF42A2-E173-429C-B54F-2E9D3691F772}" type="presOf" srcId="{4CF9C6D2-E337-413B-ADC4-D77CE31132F0}" destId="{2F7CFFF6-8BEF-4923-BC4B-27A1B27DBF2D}" srcOrd="0" destOrd="2" presId="urn:microsoft.com/office/officeart/2005/8/layout/chevron2"/>
    <dgm:cxn modelId="{E48E04CA-7532-48E1-8188-31A217848881}" type="presOf" srcId="{8D1A7ADA-7FEB-4F7B-902A-54D6DEEE04AA}" destId="{DF8DEEC9-D3B2-43B7-A745-135E8AB5D590}" srcOrd="0" destOrd="0" presId="urn:microsoft.com/office/officeart/2005/8/layout/chevron2"/>
    <dgm:cxn modelId="{BFBC9CDF-8C2F-4F28-98CB-0FA8BAF22C49}" srcId="{1692C2ED-70A1-4BEB-A139-9C0E0AB335D0}" destId="{6A7B4C46-CE55-42FE-AB58-F7EEBE5474FE}" srcOrd="2" destOrd="0" parTransId="{D864FBA5-836C-41EB-B912-70DCE3D34201}" sibTransId="{66F01679-66F3-4491-8436-E60B850F0D83}"/>
    <dgm:cxn modelId="{57FA3C2B-1C40-40D6-B66A-35029AD18DBA}" type="presOf" srcId="{3629771C-3490-48DB-83E4-A2DC5D3D3AB4}" destId="{DF8DEEC9-D3B2-43B7-A745-135E8AB5D590}" srcOrd="0" destOrd="2" presId="urn:microsoft.com/office/officeart/2005/8/layout/chevron2"/>
    <dgm:cxn modelId="{510BB67B-9C47-4FE3-B321-BAA8A181CE68}" type="presOf" srcId="{2B4A4AB6-A5DE-4605-B244-D7846075464C}" destId="{2F7CFFF6-8BEF-4923-BC4B-27A1B27DBF2D}" srcOrd="0" destOrd="0" presId="urn:microsoft.com/office/officeart/2005/8/layout/chevron2"/>
    <dgm:cxn modelId="{952B3EBA-C707-4A94-AACD-1E96A1557F54}" srcId="{1692C2ED-70A1-4BEB-A139-9C0E0AB335D0}" destId="{D75FE861-A1B4-426C-BDAB-CD111156D15E}" srcOrd="3" destOrd="0" parTransId="{77403138-AFE9-4E9E-9694-4323B7C64BE7}" sibTransId="{0B9E0C71-1C34-4BB0-8584-CCEF32286C2B}"/>
    <dgm:cxn modelId="{0672ED98-987F-460A-B3C9-CF3DEE43CDB0}" srcId="{D75FE861-A1B4-426C-BDAB-CD111156D15E}" destId="{6E1D12A7-5AD6-4563-89D7-B13B88EE2ED7}" srcOrd="3" destOrd="0" parTransId="{40CA73EA-19A2-4DA6-8A73-4C180FDCCFA7}" sibTransId="{DA13008C-D633-4B22-8647-05504F858E7E}"/>
    <dgm:cxn modelId="{CB3F22CF-8A39-49E5-90E5-23BD20F32446}" srcId="{6A7B4C46-CE55-42FE-AB58-F7EEBE5474FE}" destId="{3EDC3888-E4E8-4D7F-85A6-8F1907ABDF41}" srcOrd="1" destOrd="0" parTransId="{38BD438F-7167-4E6A-B75D-C53E01F0A402}" sibTransId="{4124588A-55B8-4142-BD2A-C760C204C98D}"/>
    <dgm:cxn modelId="{52892CC1-7992-4593-B882-5B1E873435DE}" srcId="{6A7B4C46-CE55-42FE-AB58-F7EEBE5474FE}" destId="{A25A3963-508F-4C74-A5ED-366B6D9BC55F}" srcOrd="4" destOrd="0" parTransId="{D3650693-F9FE-4A05-A11B-A310ED46BE26}" sibTransId="{8DDE6674-1FFD-429B-B937-EE700DA49DB4}"/>
    <dgm:cxn modelId="{D97B56AF-8303-4095-9FA9-D5883D0CFA11}" srcId="{6A7B4C46-CE55-42FE-AB58-F7EEBE5474FE}" destId="{3629771C-3490-48DB-83E4-A2DC5D3D3AB4}" srcOrd="2" destOrd="0" parTransId="{956220ED-1E0B-49F7-8D22-66295C1332C5}" sibTransId="{20CF9E58-B16F-41EA-9918-73210270259D}"/>
    <dgm:cxn modelId="{53D3377A-E8E3-4F5A-8D74-74E2873B6D51}" srcId="{1692C2ED-70A1-4BEB-A139-9C0E0AB335D0}" destId="{3EE26BD8-2E0D-4E34-97B2-3AA48D9A2D87}" srcOrd="1" destOrd="0" parTransId="{6810A7A2-2906-4119-984A-EEF2028CE177}" sibTransId="{E6BBB9A7-DD93-48C5-B04C-3966BD4C611E}"/>
    <dgm:cxn modelId="{0402502A-F89C-43FB-BF71-2C1CCC8096E0}" type="presOf" srcId="{98762993-4F33-47B2-86B8-6E851CF5D68E}" destId="{DFF8059A-0E34-48A5-B741-C4B527BF06AC}" srcOrd="0" destOrd="0" presId="urn:microsoft.com/office/officeart/2005/8/layout/chevron2"/>
    <dgm:cxn modelId="{340362E6-339C-4CC1-AB18-C74E9E7884D0}" type="presOf" srcId="{6A7B4C46-CE55-42FE-AB58-F7EEBE5474FE}" destId="{DABA6030-244E-422F-B912-3BEC463A028A}" srcOrd="0" destOrd="0" presId="urn:microsoft.com/office/officeart/2005/8/layout/chevron2"/>
    <dgm:cxn modelId="{F0A82540-0855-45AC-AB95-7E0ABEE289D2}" type="presOf" srcId="{3E871C8A-E742-4F58-83EE-CB32FDCE4EE3}" destId="{2F7CFFF6-8BEF-4923-BC4B-27A1B27DBF2D}" srcOrd="0" destOrd="6" presId="urn:microsoft.com/office/officeart/2005/8/layout/chevron2"/>
    <dgm:cxn modelId="{6B023E15-A96C-4202-B657-146716145E71}" type="presOf" srcId="{54BFBB30-7E50-4D83-8C79-B1B2256F331B}" destId="{6550D241-9B94-4494-BC8F-BAF7ED43634A}" srcOrd="0" destOrd="0" presId="urn:microsoft.com/office/officeart/2005/8/layout/chevron2"/>
    <dgm:cxn modelId="{52A92FED-2CC5-463D-A8F7-8282AF6A2FFF}" type="presOf" srcId="{8E5DF156-C67E-49F0-8D56-C9ABD05D8731}" destId="{A5FB70A2-FF42-4DB9-B80F-E461E6F58E7D}" srcOrd="0" destOrd="0" presId="urn:microsoft.com/office/officeart/2005/8/layout/chevron2"/>
    <dgm:cxn modelId="{06ECFB5C-4CD6-42BB-87FC-8B29F81C39DD}" srcId="{D02AAD7A-986F-4CD8-B704-D84C47DC01AD}" destId="{54BFBB30-7E50-4D83-8C79-B1B2256F331B}" srcOrd="0" destOrd="0" parTransId="{B756F8B5-CC02-4051-B38A-75F00C937229}" sibTransId="{81D00DD8-1383-45F7-918B-15FE0485560A}"/>
    <dgm:cxn modelId="{744F549F-E892-4050-A30E-25BF1AB50240}" srcId="{1692C2ED-70A1-4BEB-A139-9C0E0AB335D0}" destId="{265613DF-CCB0-474F-A58D-0445108B78B3}" srcOrd="5" destOrd="0" parTransId="{759EE4EB-541E-4BFC-8941-D8E944343EC3}" sibTransId="{C9154148-47B0-407D-8839-EFCC3503294A}"/>
    <dgm:cxn modelId="{0FBFEAB7-7077-4CF1-AD65-6B9A8A800C71}" type="presOf" srcId="{0027A3BC-8A64-4C79-8D69-08795C1C9011}" destId="{DF8DEEC9-D3B2-43B7-A745-135E8AB5D590}" srcOrd="0" destOrd="3" presId="urn:microsoft.com/office/officeart/2005/8/layout/chevron2"/>
    <dgm:cxn modelId="{175289A0-C18E-4A4F-B7ED-34D436F9E28C}" srcId="{D75FE861-A1B4-426C-BDAB-CD111156D15E}" destId="{A2B0AA38-248C-4AA3-A15B-802FE57FEF2C}" srcOrd="4" destOrd="0" parTransId="{48A1429F-065B-4FED-A9E3-F27F03F79B79}" sibTransId="{F5D35B8E-5BD5-46FA-A13F-478DD4DDBAE0}"/>
    <dgm:cxn modelId="{5172923E-48F3-4393-B273-31A85FE54C36}" srcId="{6A7B4C46-CE55-42FE-AB58-F7EEBE5474FE}" destId="{8D1A7ADA-7FEB-4F7B-902A-54D6DEEE04AA}" srcOrd="0" destOrd="0" parTransId="{5A1C3524-FA60-40A9-A3CA-FE74620FDDEF}" sibTransId="{127C7BA0-6EDE-4DA9-87CC-A0E2DAFBB568}"/>
    <dgm:cxn modelId="{8B1E5F3F-62AF-4B6C-AFBF-3F6E91485E29}" srcId="{98762993-4F33-47B2-86B8-6E851CF5D68E}" destId="{7D46BE27-B241-4AA8-B946-BBF3F34582A8}" srcOrd="0" destOrd="0" parTransId="{677EFF2D-8245-4259-B449-DB4D491DC49D}" sibTransId="{814E7B36-FD20-498D-A37A-0E529EBD0ECF}"/>
    <dgm:cxn modelId="{32993EFD-A293-428F-BD98-D48FEFB767FD}" srcId="{D75FE861-A1B4-426C-BDAB-CD111156D15E}" destId="{834048E6-B45B-479D-B6BE-DD8B65C8BE5C}" srcOrd="5" destOrd="0" parTransId="{620092E1-1ACD-4D49-BFE0-C22E8428687A}" sibTransId="{7302E3F7-483C-4BD5-87EE-70A2DA044E54}"/>
    <dgm:cxn modelId="{B25602C6-6322-4C64-9DB0-CF5A71FDE9BF}" type="presOf" srcId="{6E1D12A7-5AD6-4563-89D7-B13B88EE2ED7}" destId="{2F7CFFF6-8BEF-4923-BC4B-27A1B27DBF2D}" srcOrd="0" destOrd="3" presId="urn:microsoft.com/office/officeart/2005/8/layout/chevron2"/>
    <dgm:cxn modelId="{E49E315B-8083-432B-B17A-77585B71D288}" srcId="{265613DF-CCB0-474F-A58D-0445108B78B3}" destId="{8E5DF156-C67E-49F0-8D56-C9ABD05D8731}" srcOrd="0" destOrd="0" parTransId="{894008C5-A54B-4F22-B76E-DECC4AE2964F}" sibTransId="{C2C9B900-90FD-4EA5-8D35-D1257EE8C170}"/>
    <dgm:cxn modelId="{8FADD7FF-C725-4112-9335-22D52D29665A}" type="presOf" srcId="{834048E6-B45B-479D-B6BE-DD8B65C8BE5C}" destId="{2F7CFFF6-8BEF-4923-BC4B-27A1B27DBF2D}" srcOrd="0" destOrd="5" presId="urn:microsoft.com/office/officeart/2005/8/layout/chevron2"/>
    <dgm:cxn modelId="{BAAD5E82-A4B9-4007-AA90-219BB097C5D9}" srcId="{6A7B4C46-CE55-42FE-AB58-F7EEBE5474FE}" destId="{0027A3BC-8A64-4C79-8D69-08795C1C9011}" srcOrd="3" destOrd="0" parTransId="{5F968473-D054-4B9D-907C-A1D526C9EB3E}" sibTransId="{65DD8A8A-CA0B-449F-B3D3-B171F8397CDE}"/>
    <dgm:cxn modelId="{D5F21AF3-BAA4-42D5-8C13-349E6C9433D2}" srcId="{D75FE861-A1B4-426C-BDAB-CD111156D15E}" destId="{2B4A4AB6-A5DE-4605-B244-D7846075464C}" srcOrd="0" destOrd="0" parTransId="{D78F7F52-73C8-4EBA-96B5-6BBCCC04EF31}" sibTransId="{91B4F021-0034-4332-A71C-CE32364D16DE}"/>
    <dgm:cxn modelId="{63B0B1D5-64B8-4711-9C38-01B17D9DE9EB}" srcId="{D75FE861-A1B4-426C-BDAB-CD111156D15E}" destId="{C2113AD5-C276-4477-836D-44ACFD4C2A48}" srcOrd="1" destOrd="0" parTransId="{A72942BB-BC9E-4CC3-82DD-7B461F53ED30}" sibTransId="{CF4D56C5-B456-4029-8085-CD77DDF43105}"/>
    <dgm:cxn modelId="{F899B30E-C18E-4DE5-AC56-CD1B277B1539}" type="presOf" srcId="{D02AAD7A-986F-4CD8-B704-D84C47DC01AD}" destId="{0A8BEA5C-C789-4117-8AFD-B10BAED773C7}" srcOrd="0" destOrd="0" presId="urn:microsoft.com/office/officeart/2005/8/layout/chevron2"/>
    <dgm:cxn modelId="{A255C460-404D-4449-817F-87C3C69C0690}" srcId="{D75FE861-A1B4-426C-BDAB-CD111156D15E}" destId="{4CF9C6D2-E337-413B-ADC4-D77CE31132F0}" srcOrd="2" destOrd="0" parTransId="{A4706558-35D1-4681-A485-48CBA018C70E}" sibTransId="{A3CCD1DF-91A7-4A22-B19A-C5EA723F8873}"/>
    <dgm:cxn modelId="{79934822-9B71-4398-A506-E6C13A64F1C1}" srcId="{3EE26BD8-2E0D-4E34-97B2-3AA48D9A2D87}" destId="{2EACF310-BFF9-439B-BFE9-470F6E29D08A}" srcOrd="0" destOrd="0" parTransId="{B34C922D-4160-4A26-89B8-3C8BBBEFC665}" sibTransId="{9D556E6F-CF3F-4C1A-85CD-554E99EEC53D}"/>
    <dgm:cxn modelId="{FF596E35-7DF6-4E2F-A4EC-C6226A0A55B9}" type="presOf" srcId="{3EE26BD8-2E0D-4E34-97B2-3AA48D9A2D87}" destId="{7732A5C4-6B0B-42F5-AA13-DB187D5146AF}" srcOrd="0" destOrd="0" presId="urn:microsoft.com/office/officeart/2005/8/layout/chevron2"/>
    <dgm:cxn modelId="{E117394D-676B-4086-B567-884A31D08B4B}" srcId="{D75FE861-A1B4-426C-BDAB-CD111156D15E}" destId="{3E871C8A-E742-4F58-83EE-CB32FDCE4EE3}" srcOrd="6" destOrd="0" parTransId="{CA96F025-CF4C-467D-B3C7-A27E8234C8D3}" sibTransId="{30BEE057-9786-4EBA-B502-FF1D8812738A}"/>
    <dgm:cxn modelId="{5CD5D057-3414-4506-AF1E-E34A6076EC69}" type="presOf" srcId="{A25A3963-508F-4C74-A5ED-366B6D9BC55F}" destId="{DF8DEEC9-D3B2-43B7-A745-135E8AB5D590}" srcOrd="0" destOrd="4" presId="urn:microsoft.com/office/officeart/2005/8/layout/chevron2"/>
    <dgm:cxn modelId="{A08A43B8-51E6-4A94-899B-F43E349E4922}" type="presOf" srcId="{7D46BE27-B241-4AA8-B946-BBF3F34582A8}" destId="{FBD6A499-F21C-4DEC-A49E-0845FC458627}" srcOrd="0" destOrd="0" presId="urn:microsoft.com/office/officeart/2005/8/layout/chevron2"/>
    <dgm:cxn modelId="{C24D9DE2-2FEE-4793-9B72-661BAC17359F}" type="presOf" srcId="{D75FE861-A1B4-426C-BDAB-CD111156D15E}" destId="{61E55DB9-8CEC-4BC0-AD26-64C0F105913E}" srcOrd="0" destOrd="0" presId="urn:microsoft.com/office/officeart/2005/8/layout/chevron2"/>
    <dgm:cxn modelId="{3427E2CC-698E-45F3-9891-00A0E398136C}" type="presOf" srcId="{C2113AD5-C276-4477-836D-44ACFD4C2A48}" destId="{2F7CFFF6-8BEF-4923-BC4B-27A1B27DBF2D}" srcOrd="0" destOrd="1" presId="urn:microsoft.com/office/officeart/2005/8/layout/chevron2"/>
    <dgm:cxn modelId="{84BCF57B-2004-4B37-B983-2D96B1F97B0C}" type="presOf" srcId="{1692C2ED-70A1-4BEB-A139-9C0E0AB335D0}" destId="{8CABD896-B174-4370-8AE3-8EBE9D775F39}" srcOrd="0" destOrd="0" presId="urn:microsoft.com/office/officeart/2005/8/layout/chevron2"/>
    <dgm:cxn modelId="{F55D7D83-FD66-4AE8-BF3C-89EEF6B44DF2}" type="presParOf" srcId="{8CABD896-B174-4370-8AE3-8EBE9D775F39}" destId="{0D57542D-C829-483F-BFC3-98C5A8C1904B}" srcOrd="0" destOrd="0" presId="urn:microsoft.com/office/officeart/2005/8/layout/chevron2"/>
    <dgm:cxn modelId="{4644FA56-EE0C-4F81-BBAD-7873DE7D81FE}" type="presParOf" srcId="{0D57542D-C829-483F-BFC3-98C5A8C1904B}" destId="{DFF8059A-0E34-48A5-B741-C4B527BF06AC}" srcOrd="0" destOrd="0" presId="urn:microsoft.com/office/officeart/2005/8/layout/chevron2"/>
    <dgm:cxn modelId="{ACC5780C-DEB7-4DDD-A899-09CA4A7B24F6}" type="presParOf" srcId="{0D57542D-C829-483F-BFC3-98C5A8C1904B}" destId="{FBD6A499-F21C-4DEC-A49E-0845FC458627}" srcOrd="1" destOrd="0" presId="urn:microsoft.com/office/officeart/2005/8/layout/chevron2"/>
    <dgm:cxn modelId="{992D09AF-F0BF-4DFF-91FF-57BCFA448EB1}" type="presParOf" srcId="{8CABD896-B174-4370-8AE3-8EBE9D775F39}" destId="{581C6B0B-102A-4619-B953-EFDEEBDB9482}" srcOrd="1" destOrd="0" presId="urn:microsoft.com/office/officeart/2005/8/layout/chevron2"/>
    <dgm:cxn modelId="{CF942810-CAB2-45B9-B540-E40026E9B825}" type="presParOf" srcId="{8CABD896-B174-4370-8AE3-8EBE9D775F39}" destId="{8D0A3096-F67F-49C3-9D8D-4E95C8B099F9}" srcOrd="2" destOrd="0" presId="urn:microsoft.com/office/officeart/2005/8/layout/chevron2"/>
    <dgm:cxn modelId="{6D10B508-819C-4A37-A68E-41C7A8E609C2}" type="presParOf" srcId="{8D0A3096-F67F-49C3-9D8D-4E95C8B099F9}" destId="{7732A5C4-6B0B-42F5-AA13-DB187D5146AF}" srcOrd="0" destOrd="0" presId="urn:microsoft.com/office/officeart/2005/8/layout/chevron2"/>
    <dgm:cxn modelId="{ACACFAC6-6801-4E3D-B0FA-8C9C398AB6FB}" type="presParOf" srcId="{8D0A3096-F67F-49C3-9D8D-4E95C8B099F9}" destId="{C2879FF1-1979-45D6-96BB-3FDAD7C33831}" srcOrd="1" destOrd="0" presId="urn:microsoft.com/office/officeart/2005/8/layout/chevron2"/>
    <dgm:cxn modelId="{8B643699-86E5-4468-BC84-513BFFC9F000}" type="presParOf" srcId="{8CABD896-B174-4370-8AE3-8EBE9D775F39}" destId="{4EF07DAD-C9AE-4B4E-8F21-FA5900CC596A}" srcOrd="3" destOrd="0" presId="urn:microsoft.com/office/officeart/2005/8/layout/chevron2"/>
    <dgm:cxn modelId="{305287CA-DAAC-414E-A375-2B89D917A43A}" type="presParOf" srcId="{8CABD896-B174-4370-8AE3-8EBE9D775F39}" destId="{6832C072-A69A-46EA-8AE6-87E1CE5B2591}" srcOrd="4" destOrd="0" presId="urn:microsoft.com/office/officeart/2005/8/layout/chevron2"/>
    <dgm:cxn modelId="{02E899A4-38F5-4BD4-B406-9AC799096E7F}" type="presParOf" srcId="{6832C072-A69A-46EA-8AE6-87E1CE5B2591}" destId="{DABA6030-244E-422F-B912-3BEC463A028A}" srcOrd="0" destOrd="0" presId="urn:microsoft.com/office/officeart/2005/8/layout/chevron2"/>
    <dgm:cxn modelId="{778D4788-49C3-4473-9654-95F87D44F835}" type="presParOf" srcId="{6832C072-A69A-46EA-8AE6-87E1CE5B2591}" destId="{DF8DEEC9-D3B2-43B7-A745-135E8AB5D590}" srcOrd="1" destOrd="0" presId="urn:microsoft.com/office/officeart/2005/8/layout/chevron2"/>
    <dgm:cxn modelId="{CADE25A0-BA71-419F-A850-F3BAA0C15C03}" type="presParOf" srcId="{8CABD896-B174-4370-8AE3-8EBE9D775F39}" destId="{8B960C1E-43B4-4932-89FD-FACDABC228D1}" srcOrd="5" destOrd="0" presId="urn:microsoft.com/office/officeart/2005/8/layout/chevron2"/>
    <dgm:cxn modelId="{EA1A7D51-2081-490C-9FB7-84E88B6D340A}" type="presParOf" srcId="{8CABD896-B174-4370-8AE3-8EBE9D775F39}" destId="{8AE0A243-7077-4F70-9B33-89512FF7F19C}" srcOrd="6" destOrd="0" presId="urn:microsoft.com/office/officeart/2005/8/layout/chevron2"/>
    <dgm:cxn modelId="{14540E8C-1446-44D4-A466-500D46D045C8}" type="presParOf" srcId="{8AE0A243-7077-4F70-9B33-89512FF7F19C}" destId="{61E55DB9-8CEC-4BC0-AD26-64C0F105913E}" srcOrd="0" destOrd="0" presId="urn:microsoft.com/office/officeart/2005/8/layout/chevron2"/>
    <dgm:cxn modelId="{59E9BBAA-3C58-4099-8A56-18198FEE600D}" type="presParOf" srcId="{8AE0A243-7077-4F70-9B33-89512FF7F19C}" destId="{2F7CFFF6-8BEF-4923-BC4B-27A1B27DBF2D}" srcOrd="1" destOrd="0" presId="urn:microsoft.com/office/officeart/2005/8/layout/chevron2"/>
    <dgm:cxn modelId="{FBB9A966-C45C-4660-BEB4-60533D63AF60}" type="presParOf" srcId="{8CABD896-B174-4370-8AE3-8EBE9D775F39}" destId="{A1D5B0B1-EC9A-41FB-8BC1-2767982A99C3}" srcOrd="7" destOrd="0" presId="urn:microsoft.com/office/officeart/2005/8/layout/chevron2"/>
    <dgm:cxn modelId="{D488B546-8089-4647-A7C0-02810E9A4718}" type="presParOf" srcId="{8CABD896-B174-4370-8AE3-8EBE9D775F39}" destId="{11A8DC28-EC04-4B9F-82FC-847510291096}" srcOrd="8" destOrd="0" presId="urn:microsoft.com/office/officeart/2005/8/layout/chevron2"/>
    <dgm:cxn modelId="{02404CD0-9E77-42C0-B7DE-04F8F81F66F2}" type="presParOf" srcId="{11A8DC28-EC04-4B9F-82FC-847510291096}" destId="{0A8BEA5C-C789-4117-8AFD-B10BAED773C7}" srcOrd="0" destOrd="0" presId="urn:microsoft.com/office/officeart/2005/8/layout/chevron2"/>
    <dgm:cxn modelId="{EE446274-805F-47F9-B509-E9EED0309C8F}" type="presParOf" srcId="{11A8DC28-EC04-4B9F-82FC-847510291096}" destId="{6550D241-9B94-4494-BC8F-BAF7ED43634A}" srcOrd="1" destOrd="0" presId="urn:microsoft.com/office/officeart/2005/8/layout/chevron2"/>
    <dgm:cxn modelId="{1D67722F-0039-48D0-8A25-4835620DD1DE}" type="presParOf" srcId="{8CABD896-B174-4370-8AE3-8EBE9D775F39}" destId="{93408525-728F-4375-A5AC-7B84B3E90D21}" srcOrd="9" destOrd="0" presId="urn:microsoft.com/office/officeart/2005/8/layout/chevron2"/>
    <dgm:cxn modelId="{D9FEFDFC-8C11-4D78-A142-617DC70BFBFB}" type="presParOf" srcId="{8CABD896-B174-4370-8AE3-8EBE9D775F39}" destId="{832C3567-6DBE-4D80-9784-9DC8804467AB}" srcOrd="10" destOrd="0" presId="urn:microsoft.com/office/officeart/2005/8/layout/chevron2"/>
    <dgm:cxn modelId="{3A565DF6-4983-48AA-B503-D9B1CD3779E8}" type="presParOf" srcId="{832C3567-6DBE-4D80-9784-9DC8804467AB}" destId="{9FB8CC2E-8298-4565-95D2-7B24295C8A0D}" srcOrd="0" destOrd="0" presId="urn:microsoft.com/office/officeart/2005/8/layout/chevron2"/>
    <dgm:cxn modelId="{C7E93DA8-2D21-46A6-A1ED-4CD183EB4086}" type="presParOf" srcId="{832C3567-6DBE-4D80-9784-9DC8804467AB}" destId="{A5FB70A2-FF42-4DB9-B80F-E461E6F58E7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8059A-0E34-48A5-B741-C4B527BF06AC}">
      <dsp:nvSpPr>
        <dsp:cNvPr id="0" name=""/>
        <dsp:cNvSpPr/>
      </dsp:nvSpPr>
      <dsp:spPr>
        <a:xfrm rot="5400000">
          <a:off x="-136488" y="146182"/>
          <a:ext cx="909921" cy="636945"/>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kern="1200" dirty="0"/>
        </a:p>
      </dsp:txBody>
      <dsp:txXfrm rot="-5400000">
        <a:off x="1" y="328167"/>
        <a:ext cx="636945" cy="272976"/>
      </dsp:txXfrm>
    </dsp:sp>
    <dsp:sp modelId="{FBD6A499-F21C-4DEC-A49E-0845FC458627}">
      <dsp:nvSpPr>
        <dsp:cNvPr id="0" name=""/>
        <dsp:cNvSpPr/>
      </dsp:nvSpPr>
      <dsp:spPr>
        <a:xfrm rot="5400000">
          <a:off x="4341360" y="-3688309"/>
          <a:ext cx="591449" cy="800027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solidFill>
                <a:srgbClr val="14443B"/>
              </a:solidFill>
              <a:effectLst>
                <a:outerShdw blurRad="38100" dist="38100" dir="2700000" algn="tl">
                  <a:srgbClr val="000000">
                    <a:alpha val="43137"/>
                  </a:srgbClr>
                </a:outerShdw>
              </a:effectLst>
            </a:rPr>
            <a:t>2020 </a:t>
          </a:r>
          <a:r>
            <a:rPr lang="ka-GE" sz="1600" b="1" kern="1200" dirty="0" smtClean="0">
              <a:solidFill>
                <a:srgbClr val="14443B"/>
              </a:solidFill>
              <a:effectLst>
                <a:outerShdw blurRad="38100" dist="38100" dir="2700000" algn="tl">
                  <a:srgbClr val="000000">
                    <a:alpha val="43137"/>
                  </a:srgbClr>
                </a:outerShdw>
              </a:effectLst>
            </a:rPr>
            <a:t>წელს დაგეგმილია მოხდეს ქ თბილისში, ქ.ბათუმში და ქ.ქუთაისში ანტენატალური სრვისის მიმწოდებელთა სტრატიფიცირება</a:t>
          </a:r>
          <a:endParaRPr lang="en-US" sz="1600" b="1" kern="1200" dirty="0">
            <a:solidFill>
              <a:srgbClr val="14443B"/>
            </a:solidFill>
            <a:effectLst>
              <a:outerShdw blurRad="38100" dist="38100" dir="2700000" algn="tl">
                <a:srgbClr val="000000">
                  <a:alpha val="43137"/>
                </a:srgbClr>
              </a:outerShdw>
            </a:effectLst>
          </a:endParaRPr>
        </a:p>
      </dsp:txBody>
      <dsp:txXfrm rot="-5400000">
        <a:off x="636946" y="44977"/>
        <a:ext cx="7971406" cy="533705"/>
      </dsp:txXfrm>
    </dsp:sp>
    <dsp:sp modelId="{7732A5C4-6B0B-42F5-AA13-DB187D5146AF}">
      <dsp:nvSpPr>
        <dsp:cNvPr id="0" name=""/>
        <dsp:cNvSpPr/>
      </dsp:nvSpPr>
      <dsp:spPr>
        <a:xfrm rot="5400000">
          <a:off x="-136488" y="1060081"/>
          <a:ext cx="909921" cy="636945"/>
        </a:xfrm>
        <a:prstGeom prst="chevron">
          <a:avLst/>
        </a:prstGeom>
        <a:gradFill rotWithShape="0">
          <a:gsLst>
            <a:gs pos="0">
              <a:schemeClr val="accent3">
                <a:hueOff val="2250053"/>
                <a:satOff val="-3376"/>
                <a:lumOff val="-549"/>
                <a:alphaOff val="0"/>
                <a:tint val="100000"/>
                <a:shade val="100000"/>
                <a:satMod val="130000"/>
              </a:schemeClr>
            </a:gs>
            <a:gs pos="100000">
              <a:schemeClr val="accent3">
                <a:hueOff val="2250053"/>
                <a:satOff val="-3376"/>
                <a:lumOff val="-549"/>
                <a:alphaOff val="0"/>
                <a:tint val="50000"/>
                <a:shade val="100000"/>
                <a:satMod val="350000"/>
              </a:schemeClr>
            </a:gs>
          </a:gsLst>
          <a:lin ang="16200000" scaled="0"/>
        </a:gradFill>
        <a:ln w="9525" cap="flat" cmpd="sng" algn="ctr">
          <a:solidFill>
            <a:schemeClr val="accent3">
              <a:hueOff val="2250053"/>
              <a:satOff val="-3376"/>
              <a:lumOff val="-54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kern="1200" dirty="0"/>
        </a:p>
      </dsp:txBody>
      <dsp:txXfrm rot="-5400000">
        <a:off x="1" y="1242066"/>
        <a:ext cx="636945" cy="272976"/>
      </dsp:txXfrm>
    </dsp:sp>
    <dsp:sp modelId="{C2879FF1-1979-45D6-96BB-3FDAD7C33831}">
      <dsp:nvSpPr>
        <dsp:cNvPr id="0" name=""/>
        <dsp:cNvSpPr/>
      </dsp:nvSpPr>
      <dsp:spPr>
        <a:xfrm rot="5400000">
          <a:off x="4245403" y="-2780822"/>
          <a:ext cx="783362" cy="8000278"/>
        </a:xfrm>
        <a:prstGeom prst="round2SameRect">
          <a:avLst/>
        </a:prstGeom>
        <a:solidFill>
          <a:schemeClr val="lt1">
            <a:alpha val="90000"/>
            <a:hueOff val="0"/>
            <a:satOff val="0"/>
            <a:lumOff val="0"/>
            <a:alphaOff val="0"/>
          </a:schemeClr>
        </a:solidFill>
        <a:ln w="9525" cap="flat" cmpd="sng" algn="ctr">
          <a:solidFill>
            <a:schemeClr val="accent3">
              <a:hueOff val="2250053"/>
              <a:satOff val="-3376"/>
              <a:lumOff val="-549"/>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ka-GE" sz="1600" b="1" kern="1200" dirty="0" smtClean="0">
              <a:solidFill>
                <a:srgbClr val="14443B"/>
              </a:solidFill>
              <a:effectLst>
                <a:outerShdw blurRad="38100" dist="38100" dir="2700000" algn="tl">
                  <a:srgbClr val="000000">
                    <a:alpha val="43137"/>
                  </a:srgbClr>
                </a:outerShdw>
              </a:effectLst>
            </a:rPr>
            <a:t>თბილისში 38 დაწესებულება,ბათუმში 10,  ქუთაისში 5;</a:t>
          </a:r>
          <a:endParaRPr lang="en-US" sz="1600" b="1" kern="1200" dirty="0">
            <a:solidFill>
              <a:srgbClr val="14443B"/>
            </a:solidFill>
            <a:effectLst>
              <a:outerShdw blurRad="38100" dist="38100" dir="2700000" algn="tl">
                <a:srgbClr val="000000">
                  <a:alpha val="43137"/>
                </a:srgbClr>
              </a:outerShdw>
            </a:effectLst>
          </a:endParaRPr>
        </a:p>
      </dsp:txBody>
      <dsp:txXfrm rot="-5400000">
        <a:off x="636946" y="865876"/>
        <a:ext cx="7962037" cy="706880"/>
      </dsp:txXfrm>
    </dsp:sp>
    <dsp:sp modelId="{DABA6030-244E-422F-B912-3BEC463A028A}">
      <dsp:nvSpPr>
        <dsp:cNvPr id="0" name=""/>
        <dsp:cNvSpPr/>
      </dsp:nvSpPr>
      <dsp:spPr>
        <a:xfrm rot="5400000">
          <a:off x="-136488" y="1976371"/>
          <a:ext cx="909921" cy="636945"/>
        </a:xfrm>
        <a:prstGeom prst="chevron">
          <a:avLst/>
        </a:prstGeom>
        <a:gradFill rotWithShape="0">
          <a:gsLst>
            <a:gs pos="0">
              <a:schemeClr val="accent3">
                <a:hueOff val="4500106"/>
                <a:satOff val="-6752"/>
                <a:lumOff val="-1098"/>
                <a:alphaOff val="0"/>
                <a:tint val="100000"/>
                <a:shade val="100000"/>
                <a:satMod val="130000"/>
              </a:schemeClr>
            </a:gs>
            <a:gs pos="100000">
              <a:schemeClr val="accent3">
                <a:hueOff val="4500106"/>
                <a:satOff val="-6752"/>
                <a:lumOff val="-1098"/>
                <a:alphaOff val="0"/>
                <a:tint val="50000"/>
                <a:shade val="100000"/>
                <a:satMod val="350000"/>
              </a:schemeClr>
            </a:gs>
          </a:gsLst>
          <a:lin ang="16200000" scaled="0"/>
        </a:gradFill>
        <a:ln w="9525" cap="flat" cmpd="sng" algn="ctr">
          <a:solidFill>
            <a:schemeClr val="accent3">
              <a:hueOff val="4500106"/>
              <a:satOff val="-6752"/>
              <a:lumOff val="-109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kern="1200" dirty="0"/>
        </a:p>
      </dsp:txBody>
      <dsp:txXfrm rot="-5400000">
        <a:off x="1" y="2158356"/>
        <a:ext cx="636945" cy="272976"/>
      </dsp:txXfrm>
    </dsp:sp>
    <dsp:sp modelId="{DF8DEEC9-D3B2-43B7-A745-135E8AB5D590}">
      <dsp:nvSpPr>
        <dsp:cNvPr id="0" name=""/>
        <dsp:cNvSpPr/>
      </dsp:nvSpPr>
      <dsp:spPr>
        <a:xfrm rot="5400000">
          <a:off x="4275892" y="-1784005"/>
          <a:ext cx="788147" cy="7921556"/>
        </a:xfrm>
        <a:prstGeom prst="round2SameRect">
          <a:avLst/>
        </a:prstGeom>
        <a:solidFill>
          <a:schemeClr val="lt1">
            <a:alpha val="90000"/>
            <a:hueOff val="0"/>
            <a:satOff val="0"/>
            <a:lumOff val="0"/>
            <a:alphaOff val="0"/>
          </a:schemeClr>
        </a:solidFill>
        <a:ln w="9525" cap="flat" cmpd="sng" algn="ctr">
          <a:solidFill>
            <a:schemeClr val="accent3">
              <a:hueOff val="4500106"/>
              <a:satOff val="-6752"/>
              <a:lumOff val="-109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endParaRPr lang="en-US" sz="1100" kern="1200" dirty="0"/>
        </a:p>
        <a:p>
          <a:pPr marL="171450" lvl="1" indent="-171450" algn="l" defTabSz="711200" rtl="0">
            <a:lnSpc>
              <a:spcPct val="90000"/>
            </a:lnSpc>
            <a:spcBef>
              <a:spcPct val="0"/>
            </a:spcBef>
            <a:spcAft>
              <a:spcPct val="15000"/>
            </a:spcAft>
            <a:buChar char="••"/>
          </a:pPr>
          <a:endParaRPr lang="en-US" sz="1600" b="1" kern="1200" dirty="0"/>
        </a:p>
        <a:p>
          <a:pPr marL="171450" lvl="1" indent="-171450" algn="l" defTabSz="711200" rtl="0">
            <a:lnSpc>
              <a:spcPct val="90000"/>
            </a:lnSpc>
            <a:spcBef>
              <a:spcPct val="0"/>
            </a:spcBef>
            <a:spcAft>
              <a:spcPct val="15000"/>
            </a:spcAft>
            <a:buChar char="••"/>
          </a:pPr>
          <a:r>
            <a:rPr lang="ka-GE" sz="1600" b="1" kern="1200" dirty="0">
              <a:solidFill>
                <a:srgbClr val="14443B"/>
              </a:solidFill>
              <a:effectLst>
                <a:outerShdw blurRad="38100" dist="38100" dir="2700000" algn="tl">
                  <a:srgbClr val="000000">
                    <a:alpha val="43137"/>
                  </a:srgbClr>
                </a:outerShdw>
              </a:effectLst>
            </a:rPr>
            <a:t>ქვეყნის სამ დიდ ქალაქში ხდება სელექტიური კონტრაქტირება</a:t>
          </a:r>
          <a:r>
            <a:rPr lang="en-US" sz="1600" b="1" kern="1200" dirty="0">
              <a:solidFill>
                <a:srgbClr val="14443B"/>
              </a:solidFill>
              <a:effectLst>
                <a:outerShdw blurRad="38100" dist="38100" dir="2700000" algn="tl">
                  <a:srgbClr val="000000">
                    <a:alpha val="43137"/>
                  </a:srgbClr>
                </a:outerShdw>
              </a:effectLst>
            </a:rPr>
            <a:t>,</a:t>
          </a:r>
          <a:r>
            <a:rPr lang="ka-GE" sz="1600" b="1" kern="1200" dirty="0">
              <a:solidFill>
                <a:srgbClr val="14443B"/>
              </a:solidFill>
              <a:effectLst>
                <a:outerShdw blurRad="38100" dist="38100" dir="2700000" algn="tl">
                  <a:srgbClr val="000000">
                    <a:alpha val="43137"/>
                  </a:srgbClr>
                </a:outerShdw>
              </a:effectLst>
            </a:rPr>
            <a:t> საფუძველია </a:t>
          </a:r>
          <a:r>
            <a:rPr lang="ka-GE" sz="1600" b="1" kern="1200" dirty="0" smtClean="0">
              <a:solidFill>
                <a:srgbClr val="14443B"/>
              </a:solidFill>
              <a:effectLst>
                <a:outerShdw blurRad="38100" dist="38100" dir="2700000" algn="tl">
                  <a:srgbClr val="000000">
                    <a:alpha val="43137"/>
                  </a:srgbClr>
                </a:outerShdw>
              </a:effectLst>
            </a:rPr>
            <a:t>ორსულთა </a:t>
          </a:r>
          <a:r>
            <a:rPr lang="ka-GE" sz="1600" b="1" kern="1200" dirty="0">
              <a:solidFill>
                <a:srgbClr val="14443B"/>
              </a:solidFill>
              <a:effectLst>
                <a:outerShdw blurRad="38100" dist="38100" dir="2700000" algn="tl">
                  <a:srgbClr val="000000">
                    <a:alpha val="43137"/>
                  </a:srgbClr>
                </a:outerShdw>
              </a:effectLst>
            </a:rPr>
            <a:t>რაოდებობა (</a:t>
          </a:r>
          <a:r>
            <a:rPr lang="en-US" sz="1600" b="1" kern="1200" dirty="0">
              <a:solidFill>
                <a:srgbClr val="14443B"/>
              </a:solidFill>
              <a:effectLst>
                <a:outerShdw blurRad="38100" dist="38100" dir="2700000" algn="tl">
                  <a:srgbClr val="000000">
                    <a:alpha val="43137"/>
                  </a:srgbClr>
                </a:outerShdw>
              </a:effectLst>
            </a:rPr>
            <a:t>2019 </a:t>
          </a:r>
          <a:r>
            <a:rPr lang="ka-GE" sz="1600" b="1" kern="1200" dirty="0">
              <a:solidFill>
                <a:srgbClr val="14443B"/>
              </a:solidFill>
              <a:effectLst>
                <a:outerShdw blurRad="38100" dist="38100" dir="2700000" algn="tl">
                  <a:srgbClr val="000000">
                    <a:alpha val="43137"/>
                  </a:srgbClr>
                </a:outerShdw>
              </a:effectLst>
            </a:rPr>
            <a:t>წლიდან საანგარიშო წლის განმავლობაში </a:t>
          </a:r>
          <a:r>
            <a:rPr lang="ka-GE" sz="1600" b="1" kern="1200" dirty="0" smtClean="0">
              <a:solidFill>
                <a:srgbClr val="14443B"/>
              </a:solidFill>
              <a:effectLst>
                <a:outerShdw blurRad="38100" dist="38100" dir="2700000" algn="tl">
                  <a:srgbClr val="000000">
                    <a:alpha val="43137"/>
                  </a:srgbClr>
                </a:outerShdw>
              </a:effectLst>
            </a:rPr>
            <a:t>300&lt; </a:t>
          </a:r>
          <a:r>
            <a:rPr lang="ka-GE" sz="1600" kern="1200" dirty="0">
              <a:solidFill>
                <a:srgbClr val="14443B"/>
              </a:solidFill>
              <a:effectLst>
                <a:outerShdw blurRad="38100" dist="38100" dir="2700000" algn="tl">
                  <a:srgbClr val="000000">
                    <a:alpha val="43137"/>
                  </a:srgbClr>
                </a:outerShdw>
              </a:effectLst>
            </a:rPr>
            <a:t>)</a:t>
          </a:r>
          <a:endParaRPr lang="en-US" sz="1600" kern="1200" dirty="0">
            <a:solidFill>
              <a:srgbClr val="14443B"/>
            </a:solidFill>
          </a:endParaRP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ka-GE" sz="1100" kern="1200" dirty="0"/>
            <a:t/>
          </a:r>
          <a:br>
            <a:rPr lang="ka-GE" sz="1100" kern="1200" dirty="0"/>
          </a:br>
          <a:r>
            <a:rPr lang="ka-GE" sz="1100" kern="1200" dirty="0"/>
            <a:t/>
          </a:r>
          <a:br>
            <a:rPr lang="ka-GE" sz="1100" kern="1200" dirty="0"/>
          </a:br>
          <a:endParaRPr lang="en-US" sz="1100" kern="1200" dirty="0"/>
        </a:p>
      </dsp:txBody>
      <dsp:txXfrm rot="-5400000">
        <a:off x="709188" y="1821173"/>
        <a:ext cx="7883082" cy="711199"/>
      </dsp:txXfrm>
    </dsp:sp>
    <dsp:sp modelId="{61E55DB9-8CEC-4BC0-AD26-64C0F105913E}">
      <dsp:nvSpPr>
        <dsp:cNvPr id="0" name=""/>
        <dsp:cNvSpPr/>
      </dsp:nvSpPr>
      <dsp:spPr>
        <a:xfrm rot="5400000">
          <a:off x="-136488" y="2794313"/>
          <a:ext cx="909921" cy="636945"/>
        </a:xfrm>
        <a:prstGeom prst="chevron">
          <a:avLst/>
        </a:prstGeom>
        <a:gradFill rotWithShape="0">
          <a:gsLst>
            <a:gs pos="0">
              <a:schemeClr val="accent3">
                <a:hueOff val="6750158"/>
                <a:satOff val="-10128"/>
                <a:lumOff val="-1647"/>
                <a:alphaOff val="0"/>
                <a:tint val="100000"/>
                <a:shade val="100000"/>
                <a:satMod val="130000"/>
              </a:schemeClr>
            </a:gs>
            <a:gs pos="100000">
              <a:schemeClr val="accent3">
                <a:hueOff val="6750158"/>
                <a:satOff val="-10128"/>
                <a:lumOff val="-1647"/>
                <a:alphaOff val="0"/>
                <a:tint val="50000"/>
                <a:shade val="100000"/>
                <a:satMod val="350000"/>
              </a:schemeClr>
            </a:gs>
          </a:gsLst>
          <a:lin ang="16200000" scaled="0"/>
        </a:gradFill>
        <a:ln w="9525" cap="flat" cmpd="sng" algn="ctr">
          <a:solidFill>
            <a:schemeClr val="accent3">
              <a:hueOff val="6750158"/>
              <a:satOff val="-10128"/>
              <a:lumOff val="-164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kern="1200" dirty="0"/>
        </a:p>
      </dsp:txBody>
      <dsp:txXfrm rot="-5400000">
        <a:off x="1" y="2976298"/>
        <a:ext cx="636945" cy="272976"/>
      </dsp:txXfrm>
    </dsp:sp>
    <dsp:sp modelId="{2F7CFFF6-8BEF-4923-BC4B-27A1B27DBF2D}">
      <dsp:nvSpPr>
        <dsp:cNvPr id="0" name=""/>
        <dsp:cNvSpPr/>
      </dsp:nvSpPr>
      <dsp:spPr>
        <a:xfrm rot="5400000">
          <a:off x="4341360" y="-1046589"/>
          <a:ext cx="591449" cy="8000278"/>
        </a:xfrm>
        <a:prstGeom prst="round2SameRect">
          <a:avLst/>
        </a:prstGeom>
        <a:solidFill>
          <a:schemeClr val="lt1">
            <a:alpha val="90000"/>
            <a:hueOff val="0"/>
            <a:satOff val="0"/>
            <a:lumOff val="0"/>
            <a:alphaOff val="0"/>
          </a:schemeClr>
        </a:solidFill>
        <a:ln w="9525" cap="flat" cmpd="sng" algn="ctr">
          <a:solidFill>
            <a:schemeClr val="accent3">
              <a:hueOff val="6750158"/>
              <a:satOff val="-10128"/>
              <a:lumOff val="-164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b="1" kern="1200" dirty="0"/>
        </a:p>
        <a:p>
          <a:pPr marL="171450" lvl="1" indent="-171450" algn="l" defTabSz="711200">
            <a:lnSpc>
              <a:spcPct val="90000"/>
            </a:lnSpc>
            <a:spcBef>
              <a:spcPct val="0"/>
            </a:spcBef>
            <a:spcAft>
              <a:spcPct val="15000"/>
            </a:spcAft>
            <a:buChar char="••"/>
          </a:pPr>
          <a:r>
            <a:rPr lang="ka-GE" sz="1600" b="1" kern="1200" dirty="0" smtClean="0"/>
            <a:t>2021 წლის განმავლობაში დაგეგმილია ქვეყნის მასშტაბით ყველა სერვისის მიმწოდებლის სტრატიფიცირება</a:t>
          </a:r>
          <a:endParaRPr lang="en-US" sz="1600" b="1"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ka-GE" sz="1800" kern="1200" dirty="0"/>
            <a:t/>
          </a:r>
          <a:br>
            <a:rPr lang="ka-GE" sz="1800" kern="1200" dirty="0"/>
          </a:br>
          <a:r>
            <a:rPr lang="ka-GE" sz="1800" kern="1200" dirty="0"/>
            <a:t/>
          </a:r>
          <a:br>
            <a:rPr lang="ka-GE" sz="1800" kern="1200" dirty="0"/>
          </a:br>
          <a:endParaRPr lang="en-US" sz="1800" kern="1200" dirty="0"/>
        </a:p>
      </dsp:txBody>
      <dsp:txXfrm rot="-5400000">
        <a:off x="636946" y="2686697"/>
        <a:ext cx="7971406" cy="533705"/>
      </dsp:txXfrm>
    </dsp:sp>
    <dsp:sp modelId="{0A8BEA5C-C789-4117-8AFD-B10BAED773C7}">
      <dsp:nvSpPr>
        <dsp:cNvPr id="0" name=""/>
        <dsp:cNvSpPr/>
      </dsp:nvSpPr>
      <dsp:spPr>
        <a:xfrm rot="5400000">
          <a:off x="-136488" y="3698195"/>
          <a:ext cx="909921" cy="636945"/>
        </a:xfrm>
        <a:prstGeom prst="chevron">
          <a:avLst/>
        </a:prstGeom>
        <a:gradFill rotWithShape="0">
          <a:gsLst>
            <a:gs pos="0">
              <a:schemeClr val="accent3">
                <a:hueOff val="9000211"/>
                <a:satOff val="-13504"/>
                <a:lumOff val="-2196"/>
                <a:alphaOff val="0"/>
                <a:tint val="100000"/>
                <a:shade val="100000"/>
                <a:satMod val="130000"/>
              </a:schemeClr>
            </a:gs>
            <a:gs pos="100000">
              <a:schemeClr val="accent3">
                <a:hueOff val="9000211"/>
                <a:satOff val="-13504"/>
                <a:lumOff val="-2196"/>
                <a:alphaOff val="0"/>
                <a:tint val="50000"/>
                <a:shade val="100000"/>
                <a:satMod val="350000"/>
              </a:schemeClr>
            </a:gs>
          </a:gsLst>
          <a:lin ang="16200000" scaled="0"/>
        </a:gradFill>
        <a:ln w="9525" cap="flat" cmpd="sng" algn="ctr">
          <a:solidFill>
            <a:schemeClr val="accent3">
              <a:hueOff val="9000211"/>
              <a:satOff val="-13504"/>
              <a:lumOff val="-219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kern="1200" dirty="0"/>
        </a:p>
      </dsp:txBody>
      <dsp:txXfrm rot="-5400000">
        <a:off x="1" y="3880180"/>
        <a:ext cx="636945" cy="272976"/>
      </dsp:txXfrm>
    </dsp:sp>
    <dsp:sp modelId="{6550D241-9B94-4494-BC8F-BAF7ED43634A}">
      <dsp:nvSpPr>
        <dsp:cNvPr id="0" name=""/>
        <dsp:cNvSpPr/>
      </dsp:nvSpPr>
      <dsp:spPr>
        <a:xfrm rot="5400000">
          <a:off x="4279620" y="-107706"/>
          <a:ext cx="763330" cy="7951877"/>
        </a:xfrm>
        <a:prstGeom prst="round2SameRect">
          <a:avLst/>
        </a:prstGeom>
        <a:solidFill>
          <a:schemeClr val="lt1">
            <a:alpha val="90000"/>
            <a:hueOff val="0"/>
            <a:satOff val="0"/>
            <a:lumOff val="0"/>
            <a:alphaOff val="0"/>
          </a:schemeClr>
        </a:solidFill>
        <a:ln w="9525" cap="flat" cmpd="sng" algn="ctr">
          <a:solidFill>
            <a:schemeClr val="accent3">
              <a:hueOff val="9000211"/>
              <a:satOff val="-13504"/>
              <a:lumOff val="-2196"/>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ka-GE" sz="1600" b="1" kern="1200" dirty="0" smtClean="0">
              <a:solidFill>
                <a:srgbClr val="14443B"/>
              </a:solidFill>
            </a:rPr>
            <a:t>ანტენატალური სერვისის მიმწოდებელთა დაყოფა მოხდება </a:t>
          </a:r>
          <a:r>
            <a:rPr lang="en-US" sz="1600" b="1" kern="1200" dirty="0" smtClean="0">
              <a:solidFill>
                <a:srgbClr val="14443B"/>
              </a:solidFill>
            </a:rPr>
            <a:t>I,II,III  </a:t>
          </a:r>
          <a:r>
            <a:rPr lang="ka-GE" sz="1600" b="1" kern="1200" dirty="0" smtClean="0">
              <a:solidFill>
                <a:srgbClr val="14443B"/>
              </a:solidFill>
            </a:rPr>
            <a:t>დონედ</a:t>
          </a:r>
          <a:r>
            <a:rPr lang="ka-GE" sz="1600" b="0" kern="1200" dirty="0" smtClean="0">
              <a:solidFill>
                <a:srgbClr val="14443B"/>
              </a:solidFill>
            </a:rPr>
            <a:t>;</a:t>
          </a:r>
          <a:endParaRPr lang="en-US" sz="1600" b="0" kern="1200" dirty="0">
            <a:solidFill>
              <a:srgbClr val="14443B"/>
            </a:solidFill>
          </a:endParaRPr>
        </a:p>
      </dsp:txBody>
      <dsp:txXfrm rot="-5400000">
        <a:off x="685347" y="3523830"/>
        <a:ext cx="7914614" cy="688804"/>
      </dsp:txXfrm>
    </dsp:sp>
    <dsp:sp modelId="{9FB8CC2E-8298-4565-95D2-7B24295C8A0D}">
      <dsp:nvSpPr>
        <dsp:cNvPr id="0" name=""/>
        <dsp:cNvSpPr/>
      </dsp:nvSpPr>
      <dsp:spPr>
        <a:xfrm rot="5400000">
          <a:off x="-136488" y="4516137"/>
          <a:ext cx="909921" cy="636945"/>
        </a:xfrm>
        <a:prstGeom prst="chevron">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kern="1200" dirty="0"/>
        </a:p>
      </dsp:txBody>
      <dsp:txXfrm rot="-5400000">
        <a:off x="1" y="4698122"/>
        <a:ext cx="636945" cy="272976"/>
      </dsp:txXfrm>
    </dsp:sp>
    <dsp:sp modelId="{A5FB70A2-FF42-4DB9-B80F-E461E6F58E7D}">
      <dsp:nvSpPr>
        <dsp:cNvPr id="0" name=""/>
        <dsp:cNvSpPr/>
      </dsp:nvSpPr>
      <dsp:spPr>
        <a:xfrm rot="5400000">
          <a:off x="4341360" y="675234"/>
          <a:ext cx="591449" cy="8000278"/>
        </a:xfrm>
        <a:prstGeom prst="round2Same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ka-GE" sz="1600" b="1" kern="1200" dirty="0">
              <a:solidFill>
                <a:srgbClr val="14443B"/>
              </a:solidFill>
            </a:rPr>
            <a:t>მომზადდა ანტენატალური სერვისის მიმწოდებელთა სტრატიფიცირების ინსტრუმენტი.</a:t>
          </a:r>
          <a:endParaRPr lang="en-US" sz="1600" b="1" kern="1200" dirty="0">
            <a:solidFill>
              <a:srgbClr val="14443B"/>
            </a:solidFill>
          </a:endParaRPr>
        </a:p>
      </dsp:txBody>
      <dsp:txXfrm rot="-5400000">
        <a:off x="636946" y="4408520"/>
        <a:ext cx="7971406" cy="5337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1"/>
            <a:ext cx="2930574" cy="497126"/>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29011" y="1"/>
            <a:ext cx="2930574" cy="497126"/>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895350" y="746125"/>
            <a:ext cx="4970463" cy="37290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75801" y="4723494"/>
            <a:ext cx="5409562" cy="4474131"/>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9443790"/>
            <a:ext cx="2930574" cy="497126"/>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29011" y="9443790"/>
            <a:ext cx="2930574" cy="49712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ka-GE"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2522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895350" y="746125"/>
            <a:ext cx="4970463" cy="37290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 name="Shape 167"/>
          <p:cNvSpPr txBox="1">
            <a:spLocks noGrp="1"/>
          </p:cNvSpPr>
          <p:nvPr>
            <p:ph type="body" idx="1"/>
          </p:nvPr>
        </p:nvSpPr>
        <p:spPr>
          <a:xfrm>
            <a:off x="675801" y="4723494"/>
            <a:ext cx="5409562" cy="44741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8" name="Shape 168"/>
          <p:cNvSpPr txBox="1">
            <a:spLocks noGrp="1"/>
          </p:cNvSpPr>
          <p:nvPr>
            <p:ph type="sldNum" idx="12"/>
          </p:nvPr>
        </p:nvSpPr>
        <p:spPr>
          <a:xfrm>
            <a:off x="3829011" y="9443790"/>
            <a:ext cx="2930574" cy="49712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ka-GE"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68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895350" y="746125"/>
            <a:ext cx="4970463" cy="37290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75802" y="4723493"/>
            <a:ext cx="5409445" cy="4474243"/>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224" name="Shape 224"/>
          <p:cNvSpPr txBox="1">
            <a:spLocks noGrp="1"/>
          </p:cNvSpPr>
          <p:nvPr>
            <p:ph type="sldNum" idx="12"/>
          </p:nvPr>
        </p:nvSpPr>
        <p:spPr>
          <a:xfrm>
            <a:off x="3829010" y="9443789"/>
            <a:ext cx="2930456" cy="497281"/>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ka-GE"/>
              <a:pPr marL="0" lvl="0" indent="0">
                <a:spcBef>
                  <a:spcPts val="0"/>
                </a:spcBef>
                <a:spcAft>
                  <a:spcPts val="0"/>
                </a:spcAft>
                <a:buClr>
                  <a:srgbClr val="000000"/>
                </a:buClr>
                <a:buFont typeface="Arial"/>
                <a:buNone/>
              </a:pPr>
              <a:t>21</a:t>
            </a:fld>
            <a:endParaRPr dirty="0"/>
          </a:p>
        </p:txBody>
      </p:sp>
    </p:spTree>
    <p:extLst>
      <p:ext uri="{BB962C8B-B14F-4D97-AF65-F5344CB8AC3E}">
        <p14:creationId xmlns:p14="http://schemas.microsoft.com/office/powerpoint/2010/main" val="2058175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ka-G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ka-G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470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054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ka-G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ka-G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18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ka-G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ka-G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99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ka-G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10</a:t>
            </a:fld>
            <a:endParaRPr lang="ka-G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2784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ka-G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15</a:t>
            </a:fld>
            <a:endParaRPr lang="ka-G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425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ka-G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16</a:t>
            </a:fld>
            <a:endParaRPr lang="ka-G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816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ka-G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ka-G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240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ka-GE"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ka-G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955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914400"/>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32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body" idx="1"/>
          </p:nvPr>
        </p:nvSpPr>
        <p:spPr>
          <a:xfrm>
            <a:off x="457200" y="2286000"/>
            <a:ext cx="8229600" cy="3840163"/>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extLst>
      <p:ext uri="{BB962C8B-B14F-4D97-AF65-F5344CB8AC3E}">
        <p14:creationId xmlns:p14="http://schemas.microsoft.com/office/powerpoint/2010/main" val="300730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Shape 5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ka-GE"/>
              <a:pPr marL="0" lvl="0" indent="0">
                <a:spcBef>
                  <a:spcPts val="0"/>
                </a:spcBef>
                <a:spcAft>
                  <a:spcPts val="0"/>
                </a:spcAft>
                <a:buNone/>
              </a:pPr>
              <a:t>‹#›</a:t>
            </a:fld>
            <a:endParaRPr/>
          </a:p>
        </p:txBody>
      </p:sp>
      <p:pic>
        <p:nvPicPr>
          <p:cNvPr id="15" name="Shape 15" descr="MOH ppt-02.jpg"/>
          <p:cNvPicPr preferRelativeResize="0"/>
          <p:nvPr/>
        </p:nvPicPr>
        <p:blipFill rotWithShape="1">
          <a:blip r:embed="rId13">
            <a:alphaModFix/>
          </a:blip>
          <a:srcRect/>
          <a:stretch/>
        </p:blipFill>
        <p:spPr>
          <a:xfrm>
            <a:off x="0" y="0"/>
            <a:ext cx="9144000" cy="6858000"/>
          </a:xfrm>
          <a:prstGeom prst="rect">
            <a:avLst/>
          </a:prstGeom>
          <a:noFill/>
          <a:ln>
            <a:noFill/>
          </a:ln>
        </p:spPr>
      </p:pic>
      <p:pic>
        <p:nvPicPr>
          <p:cNvPr id="16" name="Shape 16" descr="MOH ppt-02.jpg"/>
          <p:cNvPicPr preferRelativeResize="0"/>
          <p:nvPr/>
        </p:nvPicPr>
        <p:blipFill rotWithShape="1">
          <a:blip r:embed="rId13">
            <a:alphaModFix/>
          </a:blip>
          <a:srcRect t="24446" r="72501" b="62219"/>
          <a:stretch/>
        </p:blipFill>
        <p:spPr>
          <a:xfrm>
            <a:off x="152400" y="533400"/>
            <a:ext cx="2514600" cy="914400"/>
          </a:xfrm>
          <a:prstGeom prst="rect">
            <a:avLst/>
          </a:prstGeom>
          <a:noFill/>
          <a:ln>
            <a:noFill/>
          </a:ln>
        </p:spPr>
      </p:pic>
      <p:pic>
        <p:nvPicPr>
          <p:cNvPr id="17" name="Shape 17" descr="MOH ppt-02.jpg"/>
          <p:cNvPicPr preferRelativeResize="0"/>
          <p:nvPr/>
        </p:nvPicPr>
        <p:blipFill rotWithShape="1">
          <a:blip r:embed="rId14">
            <a:alphaModFix/>
          </a:blip>
          <a:srcRect l="2499" t="8890" r="72500" b="78410"/>
          <a:stretch/>
        </p:blipFill>
        <p:spPr>
          <a:xfrm>
            <a:off x="0" y="0"/>
            <a:ext cx="1600200" cy="6096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Shape 171"/>
          <p:cNvSpPr txBox="1"/>
          <p:nvPr/>
        </p:nvSpPr>
        <p:spPr>
          <a:xfrm>
            <a:off x="1046180" y="5399958"/>
            <a:ext cx="7205032" cy="8262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ka-GE" sz="1800" b="1" dirty="0" smtClean="0">
                <a:ln w="10160">
                  <a:solidFill>
                    <a:srgbClr val="E9F0DC"/>
                  </a:solidFill>
                  <a:prstDash val="solid"/>
                </a:ln>
                <a:solidFill>
                  <a:srgbClr val="123E36"/>
                </a:solidFill>
                <a:effectLst>
                  <a:innerShdw blurRad="63500" dist="50800" dir="2700000">
                    <a:prstClr val="black">
                      <a:alpha val="50000"/>
                    </a:prstClr>
                  </a:innerShdw>
                </a:effectLst>
                <a:sym typeface="Calibri"/>
              </a:rPr>
              <a:t>20</a:t>
            </a:r>
            <a:r>
              <a:rPr lang="en-US" sz="1800" b="1" dirty="0" smtClean="0">
                <a:ln w="10160">
                  <a:solidFill>
                    <a:srgbClr val="E9F0DC"/>
                  </a:solidFill>
                  <a:prstDash val="solid"/>
                </a:ln>
                <a:solidFill>
                  <a:srgbClr val="123E36"/>
                </a:solidFill>
                <a:effectLst>
                  <a:innerShdw blurRad="63500" dist="50800" dir="2700000">
                    <a:prstClr val="black">
                      <a:alpha val="50000"/>
                    </a:prstClr>
                  </a:innerShdw>
                </a:effectLst>
                <a:sym typeface="Calibri"/>
              </a:rPr>
              <a:t>20 </a:t>
            </a:r>
            <a:r>
              <a:rPr lang="ka-GE" sz="1800" b="1" dirty="0">
                <a:ln w="10160">
                  <a:solidFill>
                    <a:srgbClr val="E9F0DC"/>
                  </a:solidFill>
                  <a:prstDash val="solid"/>
                </a:ln>
                <a:solidFill>
                  <a:srgbClr val="123E36"/>
                </a:solidFill>
                <a:effectLst>
                  <a:innerShdw blurRad="63500" dist="50800" dir="2700000">
                    <a:prstClr val="black">
                      <a:alpha val="50000"/>
                    </a:prstClr>
                  </a:innerShdw>
                </a:effectLst>
                <a:sym typeface="Calibri"/>
              </a:rPr>
              <a:t>წელი</a:t>
            </a:r>
            <a:r>
              <a:rPr lang="en-US" sz="1800" b="1" dirty="0">
                <a:ln w="10160">
                  <a:solidFill>
                    <a:srgbClr val="E9F0DC"/>
                  </a:solidFill>
                  <a:prstDash val="solid"/>
                </a:ln>
                <a:solidFill>
                  <a:srgbClr val="123E36"/>
                </a:solidFill>
                <a:effectLst>
                  <a:innerShdw blurRad="63500" dist="50800" dir="2700000">
                    <a:prstClr val="black">
                      <a:alpha val="50000"/>
                    </a:prstClr>
                  </a:innerShdw>
                </a:effectLst>
                <a:sym typeface="Calibri"/>
              </a:rPr>
              <a:t> </a:t>
            </a:r>
            <a:endParaRPr lang="ka-GE" sz="1800" b="1" dirty="0">
              <a:ln w="10160">
                <a:solidFill>
                  <a:srgbClr val="E9F0DC"/>
                </a:solidFill>
                <a:prstDash val="solid"/>
              </a:ln>
              <a:solidFill>
                <a:srgbClr val="123E36"/>
              </a:solidFill>
              <a:effectLst>
                <a:innerShdw blurRad="63500" dist="50800" dir="2700000">
                  <a:prstClr val="black">
                    <a:alpha val="50000"/>
                  </a:prstClr>
                </a:innerShdw>
              </a:effectLst>
              <a:sym typeface="Calibri"/>
            </a:endParaRPr>
          </a:p>
        </p:txBody>
      </p:sp>
      <p:sp>
        <p:nvSpPr>
          <p:cNvPr id="2" name="Rectangle 1"/>
          <p:cNvSpPr/>
          <p:nvPr/>
        </p:nvSpPr>
        <p:spPr>
          <a:xfrm>
            <a:off x="237385" y="1701894"/>
            <a:ext cx="8822622" cy="1938992"/>
          </a:xfrm>
          <a:prstGeom prst="rect">
            <a:avLst/>
          </a:prstGeom>
          <a:noFill/>
        </p:spPr>
        <p:txBody>
          <a:bodyPr wrap="square" lIns="91440" tIns="45720" rIns="91440" bIns="45720">
            <a:spAutoFit/>
          </a:bodyPr>
          <a:lstStyle/>
          <a:p>
            <a:pPr algn="ctr"/>
            <a:r>
              <a:rPr lang="ka-GE" sz="4000" b="1" dirty="0">
                <a:ln w="10160">
                  <a:solidFill>
                    <a:srgbClr val="E9F0DC"/>
                  </a:solidFill>
                  <a:prstDash val="solid"/>
                </a:ln>
                <a:solidFill>
                  <a:srgbClr val="2C9492"/>
                </a:solidFill>
                <a:effectLst>
                  <a:innerShdw blurRad="63500" dist="50800" dir="2700000">
                    <a:prstClr val="black">
                      <a:alpha val="50000"/>
                    </a:prstClr>
                  </a:innerShdw>
                </a:effectLst>
              </a:rPr>
              <a:t>ანტენატალური მომსახურების უზრუნველყოფის სტრატიფიცირებული მოდელი</a:t>
            </a:r>
            <a:endParaRPr lang="en-US" sz="4000" b="1" cap="none" spc="0" dirty="0">
              <a:ln w="10160">
                <a:solidFill>
                  <a:srgbClr val="E9F0DC"/>
                </a:solidFill>
                <a:prstDash val="solid"/>
              </a:ln>
              <a:solidFill>
                <a:srgbClr val="2C9492"/>
              </a:solidFill>
              <a:effectLst>
                <a:innerShdw blurRad="63500" dist="50800" dir="2700000">
                  <a:prstClr val="black">
                    <a:alpha val="50000"/>
                  </a:prstClr>
                </a:innerShdw>
              </a:effectLst>
            </a:endParaRPr>
          </a:p>
        </p:txBody>
      </p:sp>
    </p:spTree>
    <p:extLst>
      <p:ext uri="{BB962C8B-B14F-4D97-AF65-F5344CB8AC3E}">
        <p14:creationId xmlns:p14="http://schemas.microsoft.com/office/powerpoint/2010/main" val="332827853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70" y="1533973"/>
            <a:ext cx="9106930" cy="2677656"/>
          </a:xfrm>
          <a:prstGeom prst="rect">
            <a:avLst/>
          </a:prstGeom>
        </p:spPr>
        <p:txBody>
          <a:bodyPr wrap="square">
            <a:spAutoFit/>
          </a:bodyPr>
          <a:lstStyle/>
          <a:p>
            <a:pPr algn="ctr"/>
            <a:r>
              <a:rPr lang="ka-GE" sz="2000" b="1" dirty="0" smtClean="0">
                <a:solidFill>
                  <a:srgbClr val="2C9492"/>
                </a:solidFill>
              </a:rPr>
              <a:t>ანტენატალური </a:t>
            </a:r>
            <a:r>
              <a:rPr lang="en-US" sz="2000" b="1" dirty="0">
                <a:solidFill>
                  <a:srgbClr val="2C9492"/>
                </a:solidFill>
              </a:rPr>
              <a:t>II </a:t>
            </a:r>
            <a:r>
              <a:rPr lang="ka-GE" sz="2000" b="1" dirty="0">
                <a:solidFill>
                  <a:srgbClr val="2C9492"/>
                </a:solidFill>
              </a:rPr>
              <a:t>დონის </a:t>
            </a:r>
            <a:r>
              <a:rPr lang="ka-GE" sz="2000" b="1" dirty="0" smtClean="0">
                <a:solidFill>
                  <a:srgbClr val="2C9492"/>
                </a:solidFill>
              </a:rPr>
              <a:t>მოვლა</a:t>
            </a:r>
          </a:p>
          <a:p>
            <a:endParaRPr lang="ka-GE" sz="2000" b="1" dirty="0">
              <a:solidFill>
                <a:srgbClr val="2C9492"/>
              </a:solidFill>
            </a:endParaRPr>
          </a:p>
          <a:p>
            <a:r>
              <a:rPr lang="ka-GE" sz="1600" b="1" dirty="0"/>
              <a:t>ანტენატალური </a:t>
            </a:r>
            <a:r>
              <a:rPr lang="en-US" sz="1600" b="1" dirty="0"/>
              <a:t>II </a:t>
            </a:r>
            <a:r>
              <a:rPr lang="ka-GE" sz="1600" b="1" dirty="0"/>
              <a:t>დონის მოვლა გულისხმობს ჩასახვამდელ, დაბალი და ყველა მაღალი რისკის ორსულთა  მოვლას, რომელთაც არ ესაჭიროებათ ინტერ-დისციპლინარული  გუნდის ხანგრძლივი მეთვალყურეობა/ჰოსპიტალური მოვლა და ნაყოფის მდგომარეობის ხანგრძლივი კომპლექსური მონიტორინგი/მკურნალობა.</a:t>
            </a:r>
          </a:p>
          <a:p>
            <a:r>
              <a:rPr lang="ka-GE" sz="1600" b="1" dirty="0"/>
              <a:t>ანტენატალური </a:t>
            </a:r>
            <a:r>
              <a:rPr lang="en-US" sz="1600" b="1" dirty="0"/>
              <a:t>II </a:t>
            </a:r>
            <a:r>
              <a:rPr lang="ka-GE" sz="1600" b="1" dirty="0"/>
              <a:t>დონის მოვლა ხორციელდება </a:t>
            </a:r>
            <a:r>
              <a:rPr lang="en-US" sz="1600" b="1" dirty="0"/>
              <a:t>II </a:t>
            </a:r>
            <a:r>
              <a:rPr lang="ka-GE" sz="1600" b="1" dirty="0"/>
              <a:t>დონის პერინატალური სერვისის მიმწოდებელ დაწესებულებაში ან დამოუკიდებელ მულტიპროფილურ ამბულატორიულ დაწესებულებაში, სადაც წლიურად აღრიცხვაზე აყვანილ ორსულთა რაოდენობა არის 300 და მეტი</a:t>
            </a:r>
            <a:r>
              <a:rPr lang="ka-GE" sz="1600" b="1" dirty="0" smtClean="0"/>
              <a:t>.</a:t>
            </a:r>
            <a:endParaRPr lang="ka-GE" sz="1600" b="1" dirty="0"/>
          </a:p>
        </p:txBody>
      </p:sp>
    </p:spTree>
    <p:extLst>
      <p:ext uri="{BB962C8B-B14F-4D97-AF65-F5344CB8AC3E}">
        <p14:creationId xmlns:p14="http://schemas.microsoft.com/office/powerpoint/2010/main" val="1496855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7511"/>
            <a:ext cx="8822724" cy="4924425"/>
          </a:xfrm>
          <a:prstGeom prst="rect">
            <a:avLst/>
          </a:prstGeom>
        </p:spPr>
        <p:txBody>
          <a:bodyPr wrap="square">
            <a:spAutoFit/>
          </a:bodyPr>
          <a:lstStyle/>
          <a:p>
            <a:r>
              <a:rPr lang="ka-GE" sz="2000" b="1" dirty="0" smtClean="0">
                <a:solidFill>
                  <a:srgbClr val="2C9492"/>
                </a:solidFill>
              </a:rPr>
              <a:t>ძირითადი სერვისები</a:t>
            </a:r>
          </a:p>
          <a:p>
            <a:endParaRPr lang="ka-GE" b="1" dirty="0"/>
          </a:p>
          <a:p>
            <a:endParaRPr lang="ka-GE" b="1" dirty="0" smtClean="0"/>
          </a:p>
          <a:p>
            <a:endParaRPr lang="ka-GE" b="1" dirty="0"/>
          </a:p>
          <a:p>
            <a:r>
              <a:rPr lang="ka-GE" b="1" dirty="0" smtClean="0"/>
              <a:t> </a:t>
            </a:r>
            <a:r>
              <a:rPr lang="ka-GE" sz="1800" b="1" dirty="0"/>
              <a:t>ჩასახვამდელი მეთვალყურეობა (ახორციელებს მეან-გინეკოლოგი ან ოჯახის ექიმი) - პირადი და ოჯახური ანამნეზის შეგროვება, რისკის ჯგუფების გამოვლენა, წყვილის ადეკვატური კონსულტირება ჯანმრთელი ცხოვრების წესის, ფოლიუმის მჟავის მიღების აუცილებლობის, ანემიის პრევენციის და, საჭიროების შემთხვევაში, მკურნალობის აუცილებლობის, ორსულობის სიმპტომების, სკრინინგული ტესტების, ვაქცინაციის  მნიშვნელობისა და რისკების შესახებ;</a:t>
            </a:r>
          </a:p>
          <a:p>
            <a:r>
              <a:rPr lang="en-US" sz="1800" b="1" dirty="0"/>
              <a:t>II </a:t>
            </a:r>
            <a:r>
              <a:rPr lang="ka-GE" sz="1800" b="1" dirty="0"/>
              <a:t>დონის ანტენატალურ დაწესებულებაში ასევე უნდა მოხდეს იმ ქალთა კონსულტირება, რომლებსაც ჩასახვამდე დაუდგინდათ </a:t>
            </a:r>
            <a:r>
              <a:rPr lang="en-US" sz="1800" b="1" dirty="0"/>
              <a:t>II </a:t>
            </a:r>
            <a:r>
              <a:rPr lang="ka-GE" sz="1800" b="1" dirty="0"/>
              <a:t>დონის შესაბამისი ექსტრაგენიტალური პათოლოგია (იხ. დანართი 1 - ანტენატალური სერვისების მოცულობა/კომპეტენციები დონეების მიხედვით); ამ ქალების ჩასახვამდელი მეთვალყურეობა უნდა განხორციელდეს შესაბამისი სპეციალისტების გუნდური ჩართულობით, დაორსულებასთან დაკავშირებული რისკების განსაზღვრით და დაორსულების გადაწყვეტილების მიღების შემთვევაში, ორსულობის მართვის შესაბამისი სტრატეგიის შემუშავებით;</a:t>
            </a:r>
          </a:p>
        </p:txBody>
      </p:sp>
    </p:spTree>
    <p:extLst>
      <p:ext uri="{BB962C8B-B14F-4D97-AF65-F5344CB8AC3E}">
        <p14:creationId xmlns:p14="http://schemas.microsoft.com/office/powerpoint/2010/main" val="388905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908BE060-A1DF-4514-A9C0-4058F6E70B93}"/>
              </a:ext>
            </a:extLst>
          </p:cNvPr>
          <p:cNvSpPr txBox="1"/>
          <p:nvPr/>
        </p:nvSpPr>
        <p:spPr>
          <a:xfrm>
            <a:off x="7075129" y="6142104"/>
            <a:ext cx="2068871" cy="253916"/>
          </a:xfrm>
          <a:prstGeom prst="rect">
            <a:avLst/>
          </a:prstGeom>
          <a:noFill/>
        </p:spPr>
        <p:txBody>
          <a:bodyPr wrap="square" rtlCol="0">
            <a:spAutoFit/>
          </a:bodyPr>
          <a:lstStyle/>
          <a:p>
            <a:r>
              <a:rPr lang="ka-GE" sz="1050" b="1" dirty="0">
                <a:solidFill>
                  <a:srgbClr val="3B25DB"/>
                </a:solidFill>
                <a:effectLst>
                  <a:outerShdw blurRad="38100" dist="38100" dir="2700000" algn="tl">
                    <a:srgbClr val="000000">
                      <a:alpha val="43137"/>
                    </a:srgbClr>
                  </a:outerShdw>
                </a:effectLst>
                <a:latin typeface="+mj-lt"/>
              </a:rPr>
              <a:t>წყარო: </a:t>
            </a:r>
            <a:r>
              <a:rPr lang="ka-GE" sz="1050" b="1" dirty="0">
                <a:solidFill>
                  <a:schemeClr val="tx1"/>
                </a:solidFill>
                <a:effectLst>
                  <a:outerShdw blurRad="38100" dist="38100" dir="2700000" algn="tl">
                    <a:srgbClr val="000000">
                      <a:alpha val="43137"/>
                    </a:srgbClr>
                  </a:outerShdw>
                </a:effectLst>
                <a:latin typeface="+mj-lt"/>
              </a:rPr>
              <a:t>დაბადების რეგისტრი</a:t>
            </a:r>
            <a:endParaRPr lang="en-US" sz="1050" b="1" dirty="0">
              <a:solidFill>
                <a:srgbClr val="3B25DB"/>
              </a:solidFill>
              <a:effectLst>
                <a:outerShdw blurRad="38100" dist="38100" dir="2700000" algn="tl">
                  <a:srgbClr val="000000">
                    <a:alpha val="43137"/>
                  </a:srgbClr>
                </a:outerShdw>
              </a:effectLst>
              <a:latin typeface="+mj-lt"/>
            </a:endParaRPr>
          </a:p>
        </p:txBody>
      </p:sp>
      <p:sp>
        <p:nvSpPr>
          <p:cNvPr id="4" name="Rectangle 3"/>
          <p:cNvSpPr/>
          <p:nvPr/>
        </p:nvSpPr>
        <p:spPr>
          <a:xfrm>
            <a:off x="0" y="929945"/>
            <a:ext cx="9057503" cy="4308872"/>
          </a:xfrm>
          <a:prstGeom prst="rect">
            <a:avLst/>
          </a:prstGeom>
        </p:spPr>
        <p:txBody>
          <a:bodyPr wrap="square">
            <a:spAutoFit/>
          </a:bodyPr>
          <a:lstStyle/>
          <a:p>
            <a:r>
              <a:rPr lang="ka-GE" sz="2000" b="1" dirty="0" smtClean="0">
                <a:solidFill>
                  <a:srgbClr val="2C9492"/>
                </a:solidFill>
              </a:rPr>
              <a:t>კადრები</a:t>
            </a:r>
          </a:p>
          <a:p>
            <a:endParaRPr lang="ka-GE" sz="2000" b="1" dirty="0">
              <a:solidFill>
                <a:srgbClr val="2C9492"/>
              </a:solidFill>
            </a:endParaRPr>
          </a:p>
          <a:p>
            <a:r>
              <a:rPr lang="en-US" sz="1800" b="1" dirty="0"/>
              <a:t>II </a:t>
            </a:r>
            <a:r>
              <a:rPr lang="ka-GE" sz="1800" b="1" dirty="0"/>
              <a:t>დონის ანტენატალურ დაწესებულებას, რომელიც აწარმოებს ორსულთა სპეციალიზებულ მეთვალყურეობას, მოეთხოვება ჰყავდეს/უზრუნველყოს:</a:t>
            </a:r>
          </a:p>
          <a:p>
            <a:r>
              <a:rPr lang="ka-GE" sz="1800" b="1" dirty="0"/>
              <a:t>ა) სერტიფიცირებული მეან-გინეკოლოგის (2 და მეტი) ხელმისაწვდომობა დაწესებულებაში (შესაძლებელია იყოს სტაციონარში მოქმედი მეან-გინეკოლოგი);</a:t>
            </a:r>
          </a:p>
          <a:p>
            <a:r>
              <a:rPr lang="ka-GE" sz="1800" b="1" dirty="0"/>
              <a:t>ბ) ექიმ სპეციალისტებზე ხელმისაწვდომობა ადგილზე ან გამოძახებით, რომლებიც, საჭიროების შემთხვევაში, მეან-გინეკოლოგთან კოორდინაციაში მომსახურებას/კონსულტაციას გაუწევენ ორსულს: </a:t>
            </a:r>
          </a:p>
          <a:p>
            <a:r>
              <a:rPr lang="ka-GE" sz="1800" b="1" dirty="0"/>
              <a:t>ბ-ა) ადგილზე (შტატში): შინაგანი მედიცინის სპეციალისტი,  ენდოკრინოლოგი.</a:t>
            </a:r>
          </a:p>
          <a:p>
            <a:r>
              <a:rPr lang="ka-GE" sz="1800" b="1" dirty="0"/>
              <a:t>ბ-ბ) ხელმისაწვდომი (ხელშეკრულების საფუძველზე ადგილზე ან რეფერალის უზრუნველყოფით): კარდიოლოგი, ნეფროლოგი, ნევროლოგი, ალერგოლოგი, ფსიქიატრი, ინფექციონისტი,  ჰემატოლოგი, დერმატო-ვენეროლოგი;</a:t>
            </a:r>
          </a:p>
          <a:p>
            <a:r>
              <a:rPr lang="ka-GE" sz="1800" b="1" dirty="0"/>
              <a:t>გ) ზოგადი პროფილის ექთანი (2 და მეტი), რომელსაც გააჩნია ორსულის მოვლის შესაბამისი ცოდნა და უნარები</a:t>
            </a:r>
            <a:r>
              <a:rPr lang="ka-GE" sz="1800" b="1" dirty="0" smtClean="0"/>
              <a:t>.</a:t>
            </a:r>
          </a:p>
        </p:txBody>
      </p:sp>
    </p:spTree>
    <p:extLst>
      <p:ext uri="{BB962C8B-B14F-4D97-AF65-F5344CB8AC3E}">
        <p14:creationId xmlns:p14="http://schemas.microsoft.com/office/powerpoint/2010/main" val="2954420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924" y="308919"/>
            <a:ext cx="9106930" cy="5486400"/>
          </a:xfrm>
        </p:spPr>
        <p:txBody>
          <a:bodyPr/>
          <a:lstStyle/>
          <a:p>
            <a:pPr algn="l"/>
            <a:r>
              <a:rPr lang="ka-GE" sz="2000" b="1" dirty="0" smtClean="0">
                <a:solidFill>
                  <a:srgbClr val="2C9492"/>
                </a:solidFill>
              </a:rPr>
              <a:t>ინფრასტრუქტურა</a:t>
            </a:r>
            <a:endParaRPr lang="ka-GE" sz="2000" b="1" dirty="0">
              <a:solidFill>
                <a:srgbClr val="2C9492"/>
              </a:solidFill>
            </a:endParaRPr>
          </a:p>
          <a:p>
            <a:pPr algn="l"/>
            <a:r>
              <a:rPr lang="ka-GE" sz="1200" b="1" dirty="0"/>
              <a:t> </a:t>
            </a:r>
            <a:r>
              <a:rPr lang="en-US" sz="1400" b="1" dirty="0"/>
              <a:t>II </a:t>
            </a:r>
            <a:r>
              <a:rPr lang="ka-GE" sz="1400" b="1" dirty="0"/>
              <a:t>დონის ყველა დაწესებულება ამბულატორიული ანტენატალური სერვისის მიწოდებისთვის </a:t>
            </a:r>
            <a:r>
              <a:rPr lang="ka-GE" sz="1400" b="1" dirty="0" smtClean="0"/>
              <a:t>უნდა </a:t>
            </a:r>
          </a:p>
          <a:p>
            <a:pPr algn="l"/>
            <a:r>
              <a:rPr lang="ka-GE" sz="1400" b="1" dirty="0" smtClean="0"/>
              <a:t>აკმაყოფილებდეს </a:t>
            </a:r>
            <a:r>
              <a:rPr lang="ka-GE" sz="1400" b="1" dirty="0"/>
              <a:t>შემდეგ მინიმალურ მოთხოვნებს:</a:t>
            </a:r>
          </a:p>
          <a:p>
            <a:pPr algn="l"/>
            <a:r>
              <a:rPr lang="ka-GE" sz="1400" b="1" dirty="0"/>
              <a:t>•უნდა იყოს იოლად მისაწვდომი ყველა კატეგორიის ორსულთათვის: ანტენატალური სერვისის მე-3 და </a:t>
            </a:r>
            <a:r>
              <a:rPr lang="ka-GE" sz="1400" b="1" dirty="0" smtClean="0"/>
              <a:t>მეტ</a:t>
            </a:r>
          </a:p>
          <a:p>
            <a:pPr algn="l"/>
            <a:r>
              <a:rPr lang="ka-GE" sz="1400" b="1" dirty="0" smtClean="0"/>
              <a:t> </a:t>
            </a:r>
            <a:r>
              <a:rPr lang="ka-GE" sz="1400" b="1" dirty="0"/>
              <a:t>სართულზე განლაგების  შემთხვევაში დაწესებულებას უნდა გააჩნდეს ფუნქციონირებადი ლიფტი, </a:t>
            </a:r>
            <a:endParaRPr lang="ka-GE" sz="1400" b="1" dirty="0" smtClean="0"/>
          </a:p>
          <a:p>
            <a:pPr algn="l"/>
            <a:r>
              <a:rPr lang="ka-GE" sz="1400" b="1" dirty="0" smtClean="0"/>
              <a:t>დაწესებულებაში </a:t>
            </a:r>
            <a:r>
              <a:rPr lang="ka-GE" sz="1400" b="1" dirty="0"/>
              <a:t>უნდა იყოს პირობები შეზღუდული შესაძლებლობების ორსულთა უსაფრთხო </a:t>
            </a:r>
            <a:endParaRPr lang="ka-GE" sz="1400" b="1" dirty="0" smtClean="0"/>
          </a:p>
          <a:p>
            <a:pPr algn="l"/>
            <a:r>
              <a:rPr lang="ka-GE" sz="1400" b="1" dirty="0" smtClean="0"/>
              <a:t>გადაადგილებისთვის</a:t>
            </a:r>
            <a:r>
              <a:rPr lang="ka-GE" sz="1400" b="1" dirty="0"/>
              <a:t>; </a:t>
            </a:r>
          </a:p>
          <a:p>
            <a:pPr algn="l"/>
            <a:r>
              <a:rPr lang="ka-GE" sz="1400" b="1" dirty="0"/>
              <a:t>•ანტენატალური სერვისების მიწოდების სივრცე/მოსაცდელი უნდა იყოს იზოლირებული </a:t>
            </a:r>
            <a:r>
              <a:rPr lang="ka-GE" sz="1400" b="1" dirty="0" smtClean="0"/>
              <a:t>ამბულატორიული</a:t>
            </a:r>
          </a:p>
          <a:p>
            <a:pPr algn="l"/>
            <a:r>
              <a:rPr lang="ka-GE" sz="1400" b="1" dirty="0" smtClean="0"/>
              <a:t> </a:t>
            </a:r>
            <a:r>
              <a:rPr lang="ka-GE" sz="1400" b="1" dirty="0"/>
              <a:t>დაწესებულების ან სამშობიარო სახლის სხვა სივრცისაგან;</a:t>
            </a:r>
          </a:p>
          <a:p>
            <a:pPr algn="l"/>
            <a:r>
              <a:rPr lang="ka-GE" sz="1400" b="1" dirty="0"/>
              <a:t>•დაწესებულებას უნდა გააჩნდეს:</a:t>
            </a:r>
          </a:p>
          <a:p>
            <a:pPr algn="l"/>
            <a:r>
              <a:rPr lang="ka-GE" sz="1400" b="1" dirty="0"/>
              <a:t>უწყვეტი დენის წყარო, ცენტრალიზებული დენის მომარაგების შეწყვეტის შემთხვევაში ალტერნატიული დენის წყარო (გენერატორი);</a:t>
            </a:r>
          </a:p>
          <a:p>
            <a:pPr algn="l"/>
            <a:r>
              <a:rPr lang="ka-GE" sz="1400" b="1" dirty="0"/>
              <a:t>უსაფრთხო გათბობის წყარო;</a:t>
            </a:r>
          </a:p>
          <a:p>
            <a:pPr algn="l"/>
            <a:r>
              <a:rPr lang="ka-GE" sz="1400" b="1" dirty="0"/>
              <a:t>უწყვეტი წყლის მომარაგება (იგულისხმება როგორც ცივი, ასევე თბილი წყლით უწყვეტი უზრუნველყოფა);</a:t>
            </a:r>
          </a:p>
          <a:p>
            <a:pPr algn="l"/>
            <a:r>
              <a:rPr lang="ka-GE" sz="1400" b="1" dirty="0"/>
              <a:t>სუფთა და მოწესრიგებული საპირფარეშო;</a:t>
            </a:r>
          </a:p>
          <a:p>
            <a:pPr algn="l"/>
            <a:r>
              <a:rPr lang="ka-GE" sz="1400" b="1" dirty="0"/>
              <a:t>რსულის საკონსულტაციო ოთახი;</a:t>
            </a:r>
          </a:p>
          <a:p>
            <a:pPr algn="l"/>
            <a:r>
              <a:rPr lang="ka-GE" sz="1400" b="1" dirty="0"/>
              <a:t>	ორსულის საპროცედურო ოთახი;</a:t>
            </a:r>
          </a:p>
          <a:p>
            <a:pPr algn="l"/>
            <a:r>
              <a:rPr lang="ka-GE" sz="1400" b="1" dirty="0"/>
              <a:t>	მცირე საოპერაციო;</a:t>
            </a:r>
          </a:p>
          <a:p>
            <a:pPr algn="l"/>
            <a:r>
              <a:rPr lang="ka-GE" sz="1400" b="1" dirty="0"/>
              <a:t>	ფუნქციონალური დიაგნოსტიკის ოთახი;</a:t>
            </a:r>
          </a:p>
          <a:p>
            <a:pPr algn="l"/>
            <a:r>
              <a:rPr lang="ka-GE" sz="1400" b="1" dirty="0"/>
              <a:t>	სასტერილიზაციო (მთავრობის დადგენილება #185 მოთხოვნებთან შესაბამისაობაში); </a:t>
            </a:r>
          </a:p>
          <a:p>
            <a:pPr algn="l"/>
            <a:r>
              <a:rPr lang="ka-GE" sz="1400" b="1" dirty="0"/>
              <a:t>	ფუნქციონირებადი ლაბორტორია;</a:t>
            </a:r>
          </a:p>
          <a:p>
            <a:pPr algn="l"/>
            <a:r>
              <a:rPr lang="ka-GE" sz="1400" b="1" dirty="0"/>
              <a:t>	ორსულთა განათლების/მშობელთა სკოლის ოთახი (სავალდებულო 2020 წლის 1 იანვრიდან).</a:t>
            </a:r>
          </a:p>
          <a:p>
            <a:endParaRPr lang="ka-GE" sz="1400" b="1" dirty="0"/>
          </a:p>
          <a:p>
            <a:endParaRPr lang="en-US" dirty="0"/>
          </a:p>
        </p:txBody>
      </p:sp>
    </p:spTree>
    <p:extLst>
      <p:ext uri="{BB962C8B-B14F-4D97-AF65-F5344CB8AC3E}">
        <p14:creationId xmlns:p14="http://schemas.microsoft.com/office/powerpoint/2010/main" val="111696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560843"/>
            <a:ext cx="9057502" cy="5078313"/>
          </a:xfrm>
          <a:prstGeom prst="rect">
            <a:avLst/>
          </a:prstGeom>
        </p:spPr>
        <p:txBody>
          <a:bodyPr wrap="square">
            <a:spAutoFit/>
          </a:bodyPr>
          <a:lstStyle/>
          <a:p>
            <a:r>
              <a:rPr lang="ka-GE" sz="2000" b="1" dirty="0" smtClean="0">
                <a:solidFill>
                  <a:srgbClr val="2C9492"/>
                </a:solidFill>
              </a:rPr>
              <a:t>აღჭურვილობა</a:t>
            </a:r>
          </a:p>
          <a:p>
            <a:endParaRPr lang="ka-GE" sz="1800" b="1" dirty="0"/>
          </a:p>
          <a:p>
            <a:r>
              <a:rPr lang="ka-GE" sz="1800" b="1" dirty="0"/>
              <a:t>ორსულის საკონსულტაციო ოთახი,  ორსულის საპროცედურო ოთახი, მცირე საოპერაციო და ორსულთა განათლების/მშობელთა სკოლის ოთახი უნდა აკმაყოფილებდეს დანართი 2-ით განსაზღვრულ მოთხოვნებს.</a:t>
            </a:r>
          </a:p>
          <a:p>
            <a:r>
              <a:rPr lang="ka-GE" sz="1800" b="1" dirty="0"/>
              <a:t>ამასთან, ორსულის საკონსულტაციო, საპროცედურო და მცირე საოპერაციო ოთახი უნდა აკმაყოფილებდეს ორსულის პრივატულობისა და კონფიდენციალურობის მოთხოვნებს.</a:t>
            </a:r>
          </a:p>
          <a:p>
            <a:r>
              <a:rPr lang="ka-GE" sz="1800" b="1" dirty="0" smtClean="0"/>
              <a:t>2.4დიაგნოსტიკური </a:t>
            </a:r>
            <a:r>
              <a:rPr lang="ka-GE" sz="1800" b="1" dirty="0"/>
              <a:t>გამოსახვითი საშუალებები/ნაყოფის მდგომარეობის შეფასების საშუალებები</a:t>
            </a:r>
          </a:p>
          <a:p>
            <a:r>
              <a:rPr lang="ka-GE" sz="1800" b="1" dirty="0" smtClean="0"/>
              <a:t>•ულტრასონოგრაფიულ </a:t>
            </a:r>
            <a:r>
              <a:rPr lang="ka-GE" sz="1800" b="1" dirty="0"/>
              <a:t>მომსახურებაზე ხელმისაწვდომობა, მათ შორის ტრანსვაგინალური კვლევის შესაძლებლობით, დოპლერ-სკანირება (ანტენატალური და სამეანო-გინეკოლოგიური პაციენტებისთვის);</a:t>
            </a:r>
          </a:p>
          <a:p>
            <a:r>
              <a:rPr lang="ka-GE" sz="1800" b="1" dirty="0" smtClean="0"/>
              <a:t>•ნაყოფის </a:t>
            </a:r>
            <a:r>
              <a:rPr lang="ka-GE" sz="1800" b="1" dirty="0"/>
              <a:t>ექოკარდიოგრაფიული კვლევა (დეტალური კვლევისთვის შესაძლებელია რეფერირება შესაბამისი რესურსის მქონე დაწესებულებაში);</a:t>
            </a:r>
          </a:p>
          <a:p>
            <a:r>
              <a:rPr lang="ka-GE" sz="1800" b="1" dirty="0" smtClean="0"/>
              <a:t>•ნაყოფის </a:t>
            </a:r>
            <a:r>
              <a:rPr lang="ka-GE" sz="1800" b="1" dirty="0"/>
              <a:t>ბიოფიზიკური პროფილის კვლევა;</a:t>
            </a:r>
          </a:p>
          <a:p>
            <a:r>
              <a:rPr lang="ka-GE" sz="1800" b="1" dirty="0" smtClean="0"/>
              <a:t>•ამნიოცენტეზი </a:t>
            </a:r>
            <a:r>
              <a:rPr lang="ka-GE" sz="1800" b="1" dirty="0"/>
              <a:t>დიაგნოსტიკური (შესაძლებელია რეფერირება შესაბამისი რესურსის მქონე დაწესებულებაში).</a:t>
            </a:r>
          </a:p>
        </p:txBody>
      </p:sp>
    </p:spTree>
    <p:extLst>
      <p:ext uri="{BB962C8B-B14F-4D97-AF65-F5344CB8AC3E}">
        <p14:creationId xmlns:p14="http://schemas.microsoft.com/office/powerpoint/2010/main" val="1515978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39091" y="1285930"/>
            <a:ext cx="1465118" cy="2207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p:cNvSpPr txBox="1"/>
          <p:nvPr/>
        </p:nvSpPr>
        <p:spPr>
          <a:xfrm>
            <a:off x="3139807" y="6596390"/>
            <a:ext cx="9144001" cy="523220"/>
          </a:xfrm>
          <a:prstGeom prst="rect">
            <a:avLst/>
          </a:prstGeom>
          <a:noFill/>
        </p:spPr>
        <p:txBody>
          <a:bodyPr wrap="square" rtlCol="0">
            <a:spAutoFit/>
          </a:bodyPr>
          <a:lstStyle/>
          <a:p>
            <a:r>
              <a:rPr lang="ka-GE" b="1" dirty="0">
                <a:solidFill>
                  <a:srgbClr val="2A2EE2"/>
                </a:solidFill>
              </a:rPr>
              <a:t>წყარო: </a:t>
            </a:r>
            <a:r>
              <a:rPr lang="en-US" b="1" dirty="0"/>
              <a:t>Births by caesarean section</a:t>
            </a:r>
            <a:r>
              <a:rPr lang="ka-GE" b="1" dirty="0"/>
              <a:t> </a:t>
            </a:r>
            <a:r>
              <a:rPr lang="en-US" b="1" dirty="0"/>
              <a:t>Data by country</a:t>
            </a:r>
            <a:r>
              <a:rPr lang="ka-GE" b="1" dirty="0"/>
              <a:t> –</a:t>
            </a:r>
            <a:r>
              <a:rPr lang="en-US" b="1" dirty="0"/>
              <a:t>WHO 2012-2016</a:t>
            </a:r>
          </a:p>
          <a:p>
            <a:endParaRPr lang="en-US" b="1" dirty="0">
              <a:solidFill>
                <a:srgbClr val="2A2EE2"/>
              </a:solidFill>
            </a:endParaRPr>
          </a:p>
        </p:txBody>
      </p:sp>
      <p:sp>
        <p:nvSpPr>
          <p:cNvPr id="3" name="TextBox 2"/>
          <p:cNvSpPr txBox="1"/>
          <p:nvPr/>
        </p:nvSpPr>
        <p:spPr>
          <a:xfrm>
            <a:off x="3855028" y="24731"/>
            <a:ext cx="4987636" cy="307777"/>
          </a:xfrm>
          <a:prstGeom prst="rect">
            <a:avLst/>
          </a:prstGeom>
          <a:noFill/>
        </p:spPr>
        <p:txBody>
          <a:bodyPr wrap="square" rtlCol="0">
            <a:spAutoFit/>
          </a:bodyPr>
          <a:lstStyle/>
          <a:p>
            <a:r>
              <a:rPr lang="ka-GE" b="1" dirty="0">
                <a:solidFill>
                  <a:schemeClr val="accent1">
                    <a:lumMod val="50000"/>
                  </a:schemeClr>
                </a:solidFill>
                <a:effectLst>
                  <a:outerShdw blurRad="38100" dist="38100" dir="2700000" algn="tl">
                    <a:srgbClr val="000000">
                      <a:alpha val="43137"/>
                    </a:srgbClr>
                  </a:outerShdw>
                </a:effectLst>
              </a:rPr>
              <a:t>საკეისრო კვეთების ტენდენცია მსოფლიოში</a:t>
            </a: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4" name="Rectangle 3"/>
          <p:cNvSpPr/>
          <p:nvPr/>
        </p:nvSpPr>
        <p:spPr>
          <a:xfrm>
            <a:off x="160638" y="450814"/>
            <a:ext cx="8983362" cy="5755422"/>
          </a:xfrm>
          <a:prstGeom prst="rect">
            <a:avLst/>
          </a:prstGeom>
        </p:spPr>
        <p:txBody>
          <a:bodyPr wrap="square">
            <a:spAutoFit/>
          </a:bodyPr>
          <a:lstStyle/>
          <a:p>
            <a:r>
              <a:rPr lang="ka-GE" sz="1800" b="1" dirty="0" smtClean="0">
                <a:solidFill>
                  <a:srgbClr val="2C9492"/>
                </a:solidFill>
              </a:rPr>
              <a:t>ლაბორატორული </a:t>
            </a:r>
            <a:r>
              <a:rPr lang="ka-GE" sz="1800" b="1" dirty="0">
                <a:solidFill>
                  <a:srgbClr val="2C9492"/>
                </a:solidFill>
              </a:rPr>
              <a:t>გამოკვლევები</a:t>
            </a:r>
          </a:p>
          <a:p>
            <a:r>
              <a:rPr lang="ka-GE" sz="1600" b="1" dirty="0"/>
              <a:t>დაწესებულებამ ყოველდღიურ რეჟიმში  (იგულისხმება საქართველოს შრომის კოდექსით განსაზღვრული სამუშაო დღეები) უნდა უზრუნველყოს შემდეგი ლაბორატორიული გამოკვლევების განხორციელება ადგილზე ან რეფერალის საშუალებით (მოქმედი კანონმდებლობით განსაზღვრული წესით):</a:t>
            </a:r>
          </a:p>
          <a:p>
            <a:r>
              <a:rPr lang="ka-GE" sz="1600" b="1" dirty="0" smtClean="0"/>
              <a:t>•სისხლის </a:t>
            </a:r>
            <a:r>
              <a:rPr lang="ka-GE" sz="1600" b="1" dirty="0"/>
              <a:t>საერთო ანალიზი;</a:t>
            </a:r>
          </a:p>
          <a:p>
            <a:r>
              <a:rPr lang="ka-GE" sz="1600" b="1" dirty="0" smtClean="0"/>
              <a:t>•ფერიტინი</a:t>
            </a:r>
            <a:r>
              <a:rPr lang="ka-GE" sz="1600" b="1" dirty="0"/>
              <a:t>;</a:t>
            </a:r>
          </a:p>
          <a:p>
            <a:r>
              <a:rPr lang="ka-GE" sz="1600" b="1" dirty="0" smtClean="0"/>
              <a:t>•გლუკოზის </a:t>
            </a:r>
            <a:r>
              <a:rPr lang="ka-GE" sz="1600" b="1" dirty="0"/>
              <a:t>დონე სისხლში (მცირე ორალური სკრინინგული ტესტი და 100 გ-იანი 3 საათიანი გლუკოზის ტოლერანტობის ტესტი);</a:t>
            </a:r>
          </a:p>
          <a:p>
            <a:r>
              <a:rPr lang="ka-GE" sz="1600" b="1" dirty="0" smtClean="0"/>
              <a:t>•სისხლის </a:t>
            </a:r>
            <a:r>
              <a:rPr lang="ka-GE" sz="1600" b="1" dirty="0"/>
              <a:t>ჯგუფი და </a:t>
            </a:r>
            <a:r>
              <a:rPr lang="en-US" sz="1600" b="1" dirty="0"/>
              <a:t>Rh </a:t>
            </a:r>
            <a:r>
              <a:rPr lang="ka-GE" sz="1600" b="1" dirty="0"/>
              <a:t>კუთვნილება;</a:t>
            </a:r>
          </a:p>
          <a:p>
            <a:r>
              <a:rPr lang="ka-GE" sz="1600" b="1" dirty="0" smtClean="0"/>
              <a:t>•კოაგულოგრამა </a:t>
            </a:r>
            <a:r>
              <a:rPr lang="en-US" sz="1600" b="1" dirty="0"/>
              <a:t>PT, APTT-</a:t>
            </a:r>
            <a:r>
              <a:rPr lang="ka-GE" sz="1600" b="1" dirty="0"/>
              <a:t>ის ჩათვლით;</a:t>
            </a:r>
          </a:p>
          <a:p>
            <a:r>
              <a:rPr lang="ka-GE" sz="1600" b="1" dirty="0" smtClean="0"/>
              <a:t>•გაშლილი </a:t>
            </a:r>
            <a:r>
              <a:rPr lang="ka-GE" sz="1600" b="1" dirty="0"/>
              <a:t>ბიოქიმიური ანალიზი (</a:t>
            </a:r>
            <a:r>
              <a:rPr lang="en-US" sz="1600" b="1" dirty="0"/>
              <a:t>ALT, AST, LDH, </a:t>
            </a:r>
            <a:r>
              <a:rPr lang="ka-GE" sz="1600" b="1" dirty="0"/>
              <a:t>შარდმჟავა, კრეატინინი, ბილირუბუნის ფრაქციები, </a:t>
            </a:r>
            <a:r>
              <a:rPr lang="en-US" sz="1600" b="1" dirty="0"/>
              <a:t>CRP);</a:t>
            </a:r>
          </a:p>
          <a:p>
            <a:r>
              <a:rPr lang="en-US" sz="1600" b="1" dirty="0" smtClean="0"/>
              <a:t>•</a:t>
            </a:r>
            <a:r>
              <a:rPr lang="ka-GE" sz="1600" b="1" dirty="0" smtClean="0"/>
              <a:t>შარდის </a:t>
            </a:r>
            <a:r>
              <a:rPr lang="ka-GE" sz="1600" b="1" dirty="0"/>
              <a:t>კულტურალური კვლევა;</a:t>
            </a:r>
          </a:p>
          <a:p>
            <a:r>
              <a:rPr lang="ka-GE" sz="1600" b="1" dirty="0" smtClean="0"/>
              <a:t>•ტესტირება </a:t>
            </a:r>
            <a:r>
              <a:rPr lang="en-US" sz="1600" b="1" dirty="0"/>
              <a:t>Rh </a:t>
            </a:r>
            <a:r>
              <a:rPr lang="ka-GE" sz="1600" b="1" dirty="0"/>
              <a:t>ანტისხეულებზე (კუმბსის არაპირდაპირი ტესტი);</a:t>
            </a:r>
          </a:p>
          <a:p>
            <a:r>
              <a:rPr lang="ka-GE" sz="1600" b="1" dirty="0" smtClean="0"/>
              <a:t>•</a:t>
            </a:r>
            <a:r>
              <a:rPr lang="en-US" sz="1600" b="1" dirty="0" smtClean="0"/>
              <a:t>B </a:t>
            </a:r>
            <a:r>
              <a:rPr lang="ka-GE" sz="1600" b="1" dirty="0"/>
              <a:t>ჯგუფის სტრეპტოკოკი, ტესტირება </a:t>
            </a:r>
            <a:r>
              <a:rPr lang="en-US" sz="1600" b="1" dirty="0"/>
              <a:t>B, C </a:t>
            </a:r>
            <a:r>
              <a:rPr lang="ka-GE" sz="1600" b="1" dirty="0"/>
              <a:t>ჰეპატიტებზე, სეროლოგიური ტესტები სიფილისზე – </a:t>
            </a:r>
            <a:r>
              <a:rPr lang="en-US" sz="1600" b="1" dirty="0"/>
              <a:t>RPR/VDRL, </a:t>
            </a:r>
            <a:r>
              <a:rPr lang="ka-GE" sz="1600" b="1" dirty="0"/>
              <a:t>აივ ინფექციაზე;</a:t>
            </a:r>
          </a:p>
          <a:p>
            <a:r>
              <a:rPr lang="ka-GE" sz="1600" b="1" dirty="0" smtClean="0"/>
              <a:t>•შარდის </a:t>
            </a:r>
            <a:r>
              <a:rPr lang="ka-GE" sz="1600" b="1" dirty="0"/>
              <a:t>საერთო ანალიზი;</a:t>
            </a:r>
          </a:p>
          <a:p>
            <a:r>
              <a:rPr lang="ka-GE" sz="1600" b="1" dirty="0" smtClean="0"/>
              <a:t>•ფარისბრი </a:t>
            </a:r>
            <a:r>
              <a:rPr lang="ka-GE" sz="1600" b="1" dirty="0"/>
              <a:t>ჯირკვლის ფუნქციის შეფასება;</a:t>
            </a:r>
          </a:p>
          <a:p>
            <a:r>
              <a:rPr lang="ka-GE" sz="1600" b="1" dirty="0" smtClean="0"/>
              <a:t>•ქორიონული </a:t>
            </a:r>
            <a:r>
              <a:rPr lang="ka-GE" sz="1600" b="1" dirty="0"/>
              <a:t>გონადოტროპინი;</a:t>
            </a:r>
          </a:p>
          <a:p>
            <a:r>
              <a:rPr lang="ka-GE" sz="1600" b="1" dirty="0" smtClean="0"/>
              <a:t>•სისხლში </a:t>
            </a:r>
            <a:r>
              <a:rPr lang="ka-GE" sz="1600" b="1" dirty="0"/>
              <a:t>ელექტროლიტები;</a:t>
            </a:r>
          </a:p>
          <a:p>
            <a:r>
              <a:rPr lang="ka-GE" sz="1600" b="1" dirty="0" smtClean="0"/>
              <a:t>•ანტიფოსფოლიპიდური </a:t>
            </a:r>
            <a:r>
              <a:rPr lang="ka-GE" sz="1600" b="1" dirty="0"/>
              <a:t>სინდრომის განმსაზღვრელი პანელი (მგლურას ანტიკოაგულანტი, ანტიკარდიოლოპინი და ანტი ბეტა2 გლიკოპროტეინ-1 ანტისხეულები).</a:t>
            </a:r>
          </a:p>
        </p:txBody>
      </p:sp>
    </p:spTree>
    <p:extLst>
      <p:ext uri="{BB962C8B-B14F-4D97-AF65-F5344CB8AC3E}">
        <p14:creationId xmlns:p14="http://schemas.microsoft.com/office/powerpoint/2010/main" val="1902530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B71BE36F-EF72-44E8-9DB5-AD04006056E4}"/>
              </a:ext>
            </a:extLst>
          </p:cNvPr>
          <p:cNvSpPr txBox="1"/>
          <p:nvPr/>
        </p:nvSpPr>
        <p:spPr>
          <a:xfrm>
            <a:off x="7075129" y="6142104"/>
            <a:ext cx="2068871" cy="253916"/>
          </a:xfrm>
          <a:prstGeom prst="rect">
            <a:avLst/>
          </a:prstGeom>
          <a:noFill/>
        </p:spPr>
        <p:txBody>
          <a:bodyPr wrap="square" rtlCol="0">
            <a:spAutoFit/>
          </a:bodyPr>
          <a:lstStyle/>
          <a:p>
            <a:r>
              <a:rPr lang="ka-GE" sz="1050" b="1" dirty="0">
                <a:solidFill>
                  <a:srgbClr val="3B25DB"/>
                </a:solidFill>
                <a:effectLst>
                  <a:outerShdw blurRad="38100" dist="38100" dir="2700000" algn="tl">
                    <a:srgbClr val="000000">
                      <a:alpha val="43137"/>
                    </a:srgbClr>
                  </a:outerShdw>
                </a:effectLst>
                <a:latin typeface="+mj-lt"/>
              </a:rPr>
              <a:t>წყარო: </a:t>
            </a:r>
            <a:r>
              <a:rPr lang="ka-GE" sz="1050" b="1" dirty="0">
                <a:solidFill>
                  <a:schemeClr val="tx1"/>
                </a:solidFill>
                <a:effectLst>
                  <a:outerShdw blurRad="38100" dist="38100" dir="2700000" algn="tl">
                    <a:srgbClr val="000000">
                      <a:alpha val="43137"/>
                    </a:srgbClr>
                  </a:outerShdw>
                </a:effectLst>
                <a:latin typeface="+mj-lt"/>
              </a:rPr>
              <a:t>დაბადების რეგისტრი</a:t>
            </a:r>
            <a:endParaRPr lang="en-US" sz="1050" b="1" dirty="0">
              <a:solidFill>
                <a:srgbClr val="3B25DB"/>
              </a:solidFill>
              <a:effectLst>
                <a:outerShdw blurRad="38100" dist="38100" dir="2700000" algn="tl">
                  <a:srgbClr val="000000">
                    <a:alpha val="43137"/>
                  </a:srgbClr>
                </a:outerShdw>
              </a:effectLst>
              <a:latin typeface="+mj-lt"/>
            </a:endParaRPr>
          </a:p>
        </p:txBody>
      </p:sp>
      <p:sp>
        <p:nvSpPr>
          <p:cNvPr id="5" name="Rectangle 4"/>
          <p:cNvSpPr/>
          <p:nvPr/>
        </p:nvSpPr>
        <p:spPr>
          <a:xfrm>
            <a:off x="0" y="1043335"/>
            <a:ext cx="8921578" cy="3477875"/>
          </a:xfrm>
          <a:prstGeom prst="rect">
            <a:avLst/>
          </a:prstGeom>
        </p:spPr>
        <p:txBody>
          <a:bodyPr wrap="square">
            <a:spAutoFit/>
          </a:bodyPr>
          <a:lstStyle/>
          <a:p>
            <a:pPr algn="ctr"/>
            <a:r>
              <a:rPr lang="en-US" sz="2000" b="1" dirty="0">
                <a:solidFill>
                  <a:srgbClr val="2C9492"/>
                </a:solidFill>
              </a:rPr>
              <a:t>III </a:t>
            </a:r>
            <a:r>
              <a:rPr lang="ka-GE" sz="2000" b="1" dirty="0" smtClean="0">
                <a:solidFill>
                  <a:srgbClr val="2C9492"/>
                </a:solidFill>
              </a:rPr>
              <a:t>დონე </a:t>
            </a:r>
          </a:p>
          <a:p>
            <a:pPr algn="ctr"/>
            <a:endParaRPr lang="ka-GE" sz="2000" b="1" dirty="0">
              <a:solidFill>
                <a:srgbClr val="2C9492"/>
              </a:solidFill>
            </a:endParaRPr>
          </a:p>
          <a:p>
            <a:r>
              <a:rPr lang="en-US" sz="2000" b="1" dirty="0" smtClean="0"/>
              <a:t>III </a:t>
            </a:r>
            <a:r>
              <a:rPr lang="ka-GE" sz="2000" b="1" dirty="0"/>
              <a:t>დონის მოვლა გულისხმობს ჩასახვამდელ, დაბალი და მაღალი რისკის ყველა ორსულთა და ორსულობის ყველა სახის გართულების მართვას, მათ შორის ვინც საჭიროებს ხანგრძლივ სუბსპეციალიზებულ, ინტერდისციპლინარულ  მეთვალყურეობას/ჰოსპიტალურ მოვლას და ნაყოფის მდგომარეობის ხანგრძლივ კომპლექსური მონიტორინგს/მკურნალობას.</a:t>
            </a:r>
          </a:p>
          <a:p>
            <a:r>
              <a:rPr lang="ka-GE" sz="2000" b="1" dirty="0"/>
              <a:t>ანტენატალური </a:t>
            </a:r>
            <a:r>
              <a:rPr lang="en-US" sz="2000" b="1" dirty="0"/>
              <a:t>III </a:t>
            </a:r>
            <a:r>
              <a:rPr lang="ka-GE" sz="2000" b="1" dirty="0"/>
              <a:t>დონის მოვლა ხორციელდება </a:t>
            </a:r>
            <a:r>
              <a:rPr lang="en-US" sz="2000" b="1" dirty="0"/>
              <a:t>III </a:t>
            </a:r>
            <a:r>
              <a:rPr lang="ka-GE" sz="2000" b="1" dirty="0"/>
              <a:t>დონის პერინატალური სერვისის მიმწოდებელ დაწესებულებაში მაღალი ტექნოლოგიების გამოყენებით და მულტიდისციპლინური გუნდის მონაწილეობით.</a:t>
            </a:r>
          </a:p>
        </p:txBody>
      </p:sp>
    </p:spTree>
    <p:extLst>
      <p:ext uri="{BB962C8B-B14F-4D97-AF65-F5344CB8AC3E}">
        <p14:creationId xmlns:p14="http://schemas.microsoft.com/office/powerpoint/2010/main" val="1698729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908BE060-A1DF-4514-A9C0-4058F6E70B93}"/>
              </a:ext>
            </a:extLst>
          </p:cNvPr>
          <p:cNvSpPr txBox="1"/>
          <p:nvPr/>
        </p:nvSpPr>
        <p:spPr>
          <a:xfrm>
            <a:off x="7075129" y="6142104"/>
            <a:ext cx="2068871" cy="253916"/>
          </a:xfrm>
          <a:prstGeom prst="rect">
            <a:avLst/>
          </a:prstGeom>
          <a:noFill/>
        </p:spPr>
        <p:txBody>
          <a:bodyPr wrap="square" rtlCol="0">
            <a:spAutoFit/>
          </a:bodyPr>
          <a:lstStyle/>
          <a:p>
            <a:r>
              <a:rPr lang="ka-GE" sz="1050" b="1" dirty="0">
                <a:solidFill>
                  <a:srgbClr val="3B25DB"/>
                </a:solidFill>
                <a:effectLst>
                  <a:outerShdw blurRad="38100" dist="38100" dir="2700000" algn="tl">
                    <a:srgbClr val="000000">
                      <a:alpha val="43137"/>
                    </a:srgbClr>
                  </a:outerShdw>
                </a:effectLst>
                <a:latin typeface="+mj-lt"/>
              </a:rPr>
              <a:t>წყარო: </a:t>
            </a:r>
            <a:r>
              <a:rPr lang="ka-GE" sz="1050" b="1" dirty="0">
                <a:solidFill>
                  <a:schemeClr val="tx1"/>
                </a:solidFill>
                <a:effectLst>
                  <a:outerShdw blurRad="38100" dist="38100" dir="2700000" algn="tl">
                    <a:srgbClr val="000000">
                      <a:alpha val="43137"/>
                    </a:srgbClr>
                  </a:outerShdw>
                </a:effectLst>
                <a:latin typeface="+mj-lt"/>
              </a:rPr>
              <a:t>დაბადების რეგისტრი</a:t>
            </a:r>
            <a:endParaRPr lang="en-US" sz="1050" b="1" dirty="0">
              <a:solidFill>
                <a:srgbClr val="3B25DB"/>
              </a:solidFill>
              <a:effectLst>
                <a:outerShdw blurRad="38100" dist="38100" dir="2700000" algn="tl">
                  <a:srgbClr val="000000">
                    <a:alpha val="43137"/>
                  </a:srgbClr>
                </a:outerShdw>
              </a:effectLst>
              <a:latin typeface="+mj-lt"/>
            </a:endParaRPr>
          </a:p>
        </p:txBody>
      </p:sp>
      <p:sp>
        <p:nvSpPr>
          <p:cNvPr id="5" name="TextBox 1"/>
          <p:cNvSpPr txBox="1"/>
          <p:nvPr/>
        </p:nvSpPr>
        <p:spPr>
          <a:xfrm>
            <a:off x="5596568" y="4255806"/>
            <a:ext cx="727320" cy="31894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ka-GE" sz="1200" dirty="0" smtClean="0"/>
              <a:t>37,4%</a:t>
            </a:r>
            <a:endParaRPr lang="en-US" sz="1200" dirty="0"/>
          </a:p>
        </p:txBody>
      </p:sp>
      <p:sp>
        <p:nvSpPr>
          <p:cNvPr id="2" name="TextBox 1"/>
          <p:cNvSpPr txBox="1"/>
          <p:nvPr/>
        </p:nvSpPr>
        <p:spPr>
          <a:xfrm>
            <a:off x="3745735" y="4076241"/>
            <a:ext cx="528810" cy="461665"/>
          </a:xfrm>
          <a:prstGeom prst="rect">
            <a:avLst/>
          </a:prstGeom>
          <a:noFill/>
        </p:spPr>
        <p:txBody>
          <a:bodyPr wrap="square" rtlCol="0">
            <a:spAutoFit/>
          </a:bodyPr>
          <a:lstStyle/>
          <a:p>
            <a:r>
              <a:rPr lang="ka-GE" sz="1200" dirty="0" smtClean="0"/>
              <a:t>44,2%</a:t>
            </a:r>
            <a:endParaRPr lang="en-US" sz="1200" dirty="0"/>
          </a:p>
        </p:txBody>
      </p:sp>
      <p:sp>
        <p:nvSpPr>
          <p:cNvPr id="3" name="Rectangle 2"/>
          <p:cNvSpPr/>
          <p:nvPr/>
        </p:nvSpPr>
        <p:spPr>
          <a:xfrm>
            <a:off x="123568" y="359752"/>
            <a:ext cx="9020432" cy="5909310"/>
          </a:xfrm>
          <a:prstGeom prst="rect">
            <a:avLst/>
          </a:prstGeom>
        </p:spPr>
        <p:txBody>
          <a:bodyPr wrap="square">
            <a:spAutoFit/>
          </a:bodyPr>
          <a:lstStyle/>
          <a:p>
            <a:r>
              <a:rPr lang="ka-GE" sz="1800" b="1" dirty="0"/>
              <a:t>ჩასახვამდელი მეთვალყურეობა (ახორციელებს მეან-გინეკოლოგი) - პირადი და ოჯახური ანამნეზის შეგროვება, რისკის ჯგუფების გამოვლენა, წყვილის ადეკვატური კონსულტირება ჯანმრთელი ცხოვრების წესის, ფოლიუმის მჟავის მიღების აუცილებლობის, ანემიის პრევენციის და, საჭიროების შემთხვევაში, მკურნალობის აუცილებლობის, ორსულობის სიმპტომების, სკრინინგული ტესტების, ვაქცინაციის  მნიშვნელობისა და რისკების შესახებ, </a:t>
            </a:r>
            <a:r>
              <a:rPr lang="en-US" sz="1800" b="1" dirty="0"/>
              <a:t>BMI &gt;35 </a:t>
            </a:r>
            <a:r>
              <a:rPr lang="ka-GE" sz="1800" b="1" dirty="0"/>
              <a:t>შემთხვევაში, წონაში კლების პროგრამაში ჩართვის აუცილებლობის შესახებ. </a:t>
            </a:r>
            <a:endParaRPr lang="ka-GE" sz="1800" b="1" dirty="0" smtClean="0"/>
          </a:p>
          <a:p>
            <a:endParaRPr lang="ka-GE" sz="1800" b="1" dirty="0"/>
          </a:p>
          <a:p>
            <a:r>
              <a:rPr lang="en-US" sz="1800" b="1" dirty="0" smtClean="0"/>
              <a:t>III </a:t>
            </a:r>
            <a:r>
              <a:rPr lang="ka-GE" sz="1800" b="1" dirty="0"/>
              <a:t>დონის ანტენატალურ დაწესებულებაში ასევე უნდა მოხდეს იმ ქალთა კონსულტირება, რომლებსაც ჩასახვამდე დაუდგინდათ ექსტრაგენიტალური პათოლოგია; ამ ქალების ჩასახვამდელი მეთვალყურეობა უნდა განხორციელდეს შესაბამისი სპეციალისტების გუნდური ჩართულობით, დაორსულებასთან დაკავშირებული რისკების განსაზღვრით და დაორსულების გადაწყვეტილების მიღების შემთვევაში, ორსულობის მართვის შესაბამისი სტრატეგიის შემუშავებით</a:t>
            </a:r>
            <a:r>
              <a:rPr lang="ka-GE" sz="1800" b="1" dirty="0" smtClean="0"/>
              <a:t>;</a:t>
            </a:r>
          </a:p>
          <a:p>
            <a:endParaRPr lang="ka-GE" sz="1800" b="1" dirty="0" smtClean="0"/>
          </a:p>
          <a:p>
            <a:r>
              <a:rPr lang="ka-GE" sz="1800" b="1" dirty="0"/>
              <a:t>ყველა ტიპის მაღალი რისკის მქონე ორსულების ამბულატორულ/ჰოსპიტალურ მოვლას,  მათ შორის ვინც საჭიროებს ხანგრძლივ სუბსპეციალიზებულ, ინტერდისციპლინარულ მეთვალყურეობას/ჰოსპიტალურ მოვლას და ნაყოფის მდგომარეობის კომპლექსურ მონიტორინგს/მკურნალობას (ახორციელებს მეან-გინეკოლოგი, საჭიროებისამებრ ყველა სხვა სპეციალისტების ჩართულობის უზრუნველყოფით</a:t>
            </a:r>
            <a:r>
              <a:rPr lang="ka-GE" sz="1600" b="1" dirty="0"/>
              <a:t>). </a:t>
            </a:r>
            <a:endParaRPr lang="en-US" sz="1600" b="1" dirty="0"/>
          </a:p>
        </p:txBody>
      </p:sp>
    </p:spTree>
    <p:extLst>
      <p:ext uri="{BB962C8B-B14F-4D97-AF65-F5344CB8AC3E}">
        <p14:creationId xmlns:p14="http://schemas.microsoft.com/office/powerpoint/2010/main" val="3737638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84205" y="559243"/>
            <a:ext cx="8859795" cy="4801314"/>
          </a:xfrm>
          <a:prstGeom prst="rect">
            <a:avLst/>
          </a:prstGeom>
        </p:spPr>
        <p:txBody>
          <a:bodyPr wrap="square">
            <a:spAutoFit/>
          </a:bodyPr>
          <a:lstStyle/>
          <a:p>
            <a:r>
              <a:rPr lang="ka-GE" sz="1800" b="1" dirty="0" smtClean="0">
                <a:solidFill>
                  <a:srgbClr val="2C9492"/>
                </a:solidFill>
              </a:rPr>
              <a:t>კადრები</a:t>
            </a:r>
          </a:p>
          <a:p>
            <a:endParaRPr lang="ka-GE" sz="1800" b="1" dirty="0">
              <a:solidFill>
                <a:srgbClr val="2C9492"/>
              </a:solidFill>
            </a:endParaRPr>
          </a:p>
          <a:p>
            <a:r>
              <a:rPr lang="en-US" sz="1800" b="1" dirty="0"/>
              <a:t>III </a:t>
            </a:r>
            <a:r>
              <a:rPr lang="ka-GE" sz="1800" b="1" dirty="0"/>
              <a:t>დონის ანტენატალურ დაწესებულებას, რომელიც აწარმოებს ორსულთა სუბსპეციალიზებულ მოვლას, მოეთხოვება ჰყავდეს/უზრუნველყოს:</a:t>
            </a:r>
          </a:p>
          <a:p>
            <a:r>
              <a:rPr lang="ka-GE" sz="1800" b="1" dirty="0"/>
              <a:t>ა) სერტიფიცირებული მეან-გინეკოლოგის (3 და მეტი) ხელმისაწვდომობა დაწესებულებაში (შესაძლებელია იყოს სტაციონარში მოქმედი მეან-გინეკოლოგი);</a:t>
            </a:r>
          </a:p>
          <a:p>
            <a:r>
              <a:rPr lang="ka-GE" sz="1800" b="1" dirty="0"/>
              <a:t>ბ) ექიმი სპეციალისტები, რომლებიც, საჭიროების შემთხვევაში, მეან-გინეკოლოგთან კოორდინაციაში მომსახურებას/კონსულტაციას გაუწევენ ორსულს: </a:t>
            </a:r>
          </a:p>
          <a:p>
            <a:r>
              <a:rPr lang="ka-GE" sz="1800" b="1" dirty="0"/>
              <a:t>ბ.ა) ადგილზე (შტატში): შინაგანი მედიცინის სპეციალისტი, ქირურგი, ნევროლოგი, ჰემატოლოგ-ტრანსფუზიოლოგი, ნეფროლოგი, კარდიოლოგი, ინფექციონისტი,  ენდოკრინოლოგი; </a:t>
            </a:r>
          </a:p>
          <a:p>
            <a:r>
              <a:rPr lang="ka-GE" sz="1800" b="1" dirty="0"/>
              <a:t>ბ.ბ) ხელმისაწვდომი (ხელშეკრულების საფუძველზე ადგილზე ან რეფერალის უზრუნველყოფით): ნეიროქირურგი, პულმონოლოგი, ფსიქიატრი, ალერგოლოგი, ონკოლოგი, დერმატო-ვენეროლოგი, ანგიოლოგი, ენდოსკოპისტი .</a:t>
            </a:r>
          </a:p>
          <a:p>
            <a:r>
              <a:rPr lang="ka-GE" sz="1800" b="1" dirty="0"/>
              <a:t>გ) ზოგადი პროფილის ექთანი (3 და მეტი), რომელსაც გააჩნია ორსულის მოვლის შესაბამისი ცოდნა და უნარები</a:t>
            </a:r>
            <a:r>
              <a:rPr lang="ka-GE" dirty="0"/>
              <a:t>.</a:t>
            </a:r>
          </a:p>
        </p:txBody>
      </p:sp>
    </p:spTree>
    <p:extLst>
      <p:ext uri="{BB962C8B-B14F-4D97-AF65-F5344CB8AC3E}">
        <p14:creationId xmlns:p14="http://schemas.microsoft.com/office/powerpoint/2010/main" val="839032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06943"/>
            <a:ext cx="9144000" cy="6063198"/>
          </a:xfrm>
          <a:prstGeom prst="rect">
            <a:avLst/>
          </a:prstGeom>
        </p:spPr>
        <p:txBody>
          <a:bodyPr wrap="square">
            <a:spAutoFit/>
          </a:bodyPr>
          <a:lstStyle/>
          <a:p>
            <a:r>
              <a:rPr lang="ka-GE" sz="2000" b="1" dirty="0" smtClean="0">
                <a:solidFill>
                  <a:srgbClr val="2C9492"/>
                </a:solidFill>
              </a:rPr>
              <a:t>ინფრასტრუქტურა</a:t>
            </a:r>
            <a:endParaRPr lang="ka-GE" sz="2000" b="1" dirty="0">
              <a:solidFill>
                <a:srgbClr val="2C9492"/>
              </a:solidFill>
            </a:endParaRPr>
          </a:p>
          <a:p>
            <a:pPr marL="285750" indent="-285750">
              <a:buFont typeface="Arial" panose="020B0604020202020204" pitchFamily="34" charset="0"/>
              <a:buChar char="•"/>
            </a:pPr>
            <a:r>
              <a:rPr lang="en-US" sz="1600" b="1" dirty="0"/>
              <a:t>III </a:t>
            </a:r>
            <a:r>
              <a:rPr lang="ka-GE" sz="1600" b="1" dirty="0"/>
              <a:t>დონის ყველა დაწესებულება ამბუალტორიული ანტენატალური სერვისის მიწოდებისთვის უნდა აკმაყოფილებდეს შემდეგ მინიმალურ მოთხოვნებს:</a:t>
            </a:r>
          </a:p>
          <a:p>
            <a:pPr marL="285750" indent="-285750">
              <a:buFont typeface="Arial" panose="020B0604020202020204" pitchFamily="34" charset="0"/>
              <a:buChar char="•"/>
            </a:pPr>
            <a:r>
              <a:rPr lang="ka-GE" sz="1600" b="1" dirty="0" smtClean="0"/>
              <a:t>•უნდა </a:t>
            </a:r>
            <a:r>
              <a:rPr lang="ka-GE" sz="1600" b="1" dirty="0"/>
              <a:t>იყოს იოლად მისაწვდომი ყველა კატეგორიის ორსულთათვის: ანტენატალური სერვისის მე-3 და მეტ სართულზე განლაგების  შემთხვევაში დაწესებულებას უნდა გააჩნდეს ფუნქციონირებადი ლიფტი, დაწესებულებაში უნდა იყოს პირობები შეზღუდული შესაძლებლობების ორსულთა უსაფრთხო გადაადგილებისთვის; </a:t>
            </a:r>
          </a:p>
          <a:p>
            <a:pPr marL="285750" indent="-285750">
              <a:buFont typeface="Arial" panose="020B0604020202020204" pitchFamily="34" charset="0"/>
              <a:buChar char="•"/>
            </a:pPr>
            <a:r>
              <a:rPr lang="ka-GE" sz="1600" b="1" dirty="0" smtClean="0"/>
              <a:t>•ანტენატალური </a:t>
            </a:r>
            <a:r>
              <a:rPr lang="ka-GE" sz="1600" b="1" dirty="0"/>
              <a:t>სერვისების მიწოდების სივრცე/მოსაცდელი უნდა იყოს იზოლირებული ამბულატორიული დაწესებულების ან სამშობიარო სახლის სხვა სივრცისაგან;</a:t>
            </a:r>
          </a:p>
          <a:p>
            <a:pPr marL="285750" indent="-285750">
              <a:buFont typeface="Arial" panose="020B0604020202020204" pitchFamily="34" charset="0"/>
              <a:buChar char="•"/>
            </a:pPr>
            <a:r>
              <a:rPr lang="ka-GE" sz="1600" b="1" dirty="0" smtClean="0"/>
              <a:t>•დაწესებულებას </a:t>
            </a:r>
            <a:r>
              <a:rPr lang="ka-GE" sz="1600" b="1" dirty="0"/>
              <a:t>უნდა გააჩნდეს:</a:t>
            </a:r>
          </a:p>
          <a:p>
            <a:pPr marL="285750" indent="-285750">
              <a:buFont typeface="Arial" panose="020B0604020202020204" pitchFamily="34" charset="0"/>
              <a:buChar char="•"/>
            </a:pPr>
            <a:r>
              <a:rPr lang="ka-GE" sz="1600" b="1" dirty="0" smtClean="0"/>
              <a:t>უწყვეტი </a:t>
            </a:r>
            <a:r>
              <a:rPr lang="ka-GE" sz="1600" b="1" dirty="0"/>
              <a:t>დენის წყარო, ცენტრალიზებული დენის მომარაგების შეწყვეტის შემთხვევაში ალტერნატიული დენის წყარო (გენერატორი);</a:t>
            </a:r>
          </a:p>
          <a:p>
            <a:pPr marL="285750" indent="-285750">
              <a:buFont typeface="Arial" panose="020B0604020202020204" pitchFamily="34" charset="0"/>
              <a:buChar char="•"/>
            </a:pPr>
            <a:r>
              <a:rPr lang="ka-GE" sz="1600" b="1" dirty="0" smtClean="0"/>
              <a:t>უწყვეტი </a:t>
            </a:r>
            <a:r>
              <a:rPr lang="ka-GE" sz="1600" b="1" dirty="0"/>
              <a:t>წყლის მომარაგება (იგულისხმება როგორც ცივი, ასევე თბილი წყლით უწყვეტი უზრუნველყოფა);</a:t>
            </a:r>
          </a:p>
          <a:p>
            <a:pPr marL="285750" indent="-285750">
              <a:buFont typeface="Arial" panose="020B0604020202020204" pitchFamily="34" charset="0"/>
              <a:buChar char="•"/>
            </a:pPr>
            <a:r>
              <a:rPr lang="ka-GE" sz="1600" b="1" dirty="0" smtClean="0"/>
              <a:t>უსაფრთხო </a:t>
            </a:r>
            <a:r>
              <a:rPr lang="ka-GE" sz="1600" b="1" dirty="0"/>
              <a:t>გათბობის წყარო;</a:t>
            </a:r>
          </a:p>
          <a:p>
            <a:pPr marL="285750" indent="-285750">
              <a:buFont typeface="Arial" panose="020B0604020202020204" pitchFamily="34" charset="0"/>
              <a:buChar char="•"/>
            </a:pPr>
            <a:r>
              <a:rPr lang="ka-GE" sz="1600" b="1" dirty="0" smtClean="0"/>
              <a:t>სუფთა </a:t>
            </a:r>
            <a:r>
              <a:rPr lang="ka-GE" sz="1600" b="1" dirty="0"/>
              <a:t>და მოწესრიგებული საპირფარეშო;</a:t>
            </a:r>
          </a:p>
          <a:p>
            <a:pPr marL="285750" indent="-285750">
              <a:buFont typeface="Arial" panose="020B0604020202020204" pitchFamily="34" charset="0"/>
              <a:buChar char="•"/>
            </a:pPr>
            <a:r>
              <a:rPr lang="ka-GE" sz="1600" b="1" dirty="0" smtClean="0"/>
              <a:t>ორსულის </a:t>
            </a:r>
            <a:r>
              <a:rPr lang="ka-GE" sz="1600" b="1" dirty="0"/>
              <a:t>საკონსულტაციო ოთახი;</a:t>
            </a:r>
          </a:p>
          <a:p>
            <a:pPr marL="285750" indent="-285750">
              <a:buFont typeface="Arial" panose="020B0604020202020204" pitchFamily="34" charset="0"/>
              <a:buChar char="•"/>
            </a:pPr>
            <a:r>
              <a:rPr lang="ka-GE" sz="1600" b="1" dirty="0" smtClean="0"/>
              <a:t>ორსულის </a:t>
            </a:r>
            <a:r>
              <a:rPr lang="ka-GE" sz="1600" b="1" dirty="0"/>
              <a:t>საპროცედურო ოთახი;</a:t>
            </a:r>
          </a:p>
          <a:p>
            <a:pPr marL="285750" indent="-285750">
              <a:buFont typeface="Arial" panose="020B0604020202020204" pitchFamily="34" charset="0"/>
              <a:buChar char="•"/>
            </a:pPr>
            <a:r>
              <a:rPr lang="ka-GE" sz="1600" b="1" dirty="0" smtClean="0"/>
              <a:t>მცირე </a:t>
            </a:r>
            <a:r>
              <a:rPr lang="ka-GE" sz="1600" b="1" dirty="0"/>
              <a:t>საოპერაციო;</a:t>
            </a:r>
          </a:p>
          <a:p>
            <a:pPr marL="285750" indent="-285750">
              <a:buFont typeface="Arial" panose="020B0604020202020204" pitchFamily="34" charset="0"/>
              <a:buChar char="•"/>
            </a:pPr>
            <a:r>
              <a:rPr lang="ka-GE" sz="1600" b="1" dirty="0" smtClean="0"/>
              <a:t>ფუნქციონალური </a:t>
            </a:r>
            <a:r>
              <a:rPr lang="ka-GE" sz="1600" b="1" dirty="0"/>
              <a:t>დიაგნოსტიკის ოთახი;</a:t>
            </a:r>
          </a:p>
          <a:p>
            <a:pPr marL="285750" indent="-285750">
              <a:buFont typeface="Arial" panose="020B0604020202020204" pitchFamily="34" charset="0"/>
              <a:buChar char="•"/>
            </a:pPr>
            <a:r>
              <a:rPr lang="ka-GE" sz="1600" b="1" dirty="0" smtClean="0"/>
              <a:t>სასტერილიზაციო </a:t>
            </a:r>
            <a:r>
              <a:rPr lang="ka-GE" sz="1600" b="1" dirty="0"/>
              <a:t>(მთავრობის დადგენილება #185 მოთხოვნებთან შესაბამისაობაში);</a:t>
            </a:r>
          </a:p>
          <a:p>
            <a:pPr marL="285750" indent="-285750">
              <a:buFont typeface="Arial" panose="020B0604020202020204" pitchFamily="34" charset="0"/>
              <a:buChar char="•"/>
            </a:pPr>
            <a:r>
              <a:rPr lang="ka-GE" sz="1600" b="1" dirty="0" smtClean="0"/>
              <a:t>ფუნქციონირებადი </a:t>
            </a:r>
            <a:r>
              <a:rPr lang="ka-GE" sz="1600" b="1" dirty="0"/>
              <a:t>ლაბორტორია;</a:t>
            </a:r>
          </a:p>
          <a:p>
            <a:pPr marL="285750" indent="-285750">
              <a:buFont typeface="Arial" panose="020B0604020202020204" pitchFamily="34" charset="0"/>
              <a:buChar char="•"/>
            </a:pPr>
            <a:r>
              <a:rPr lang="ka-GE" sz="1600" b="1" dirty="0" smtClean="0"/>
              <a:t>ორსულთა </a:t>
            </a:r>
            <a:r>
              <a:rPr lang="ka-GE" sz="1600" b="1" dirty="0"/>
              <a:t>განათლების/მშობელთა სკოლის ოთახი (ძალაში შევიდეს 2020 წლის 1 იანვრიდან).</a:t>
            </a:r>
          </a:p>
        </p:txBody>
      </p:sp>
    </p:spTree>
    <p:extLst>
      <p:ext uri="{BB962C8B-B14F-4D97-AF65-F5344CB8AC3E}">
        <p14:creationId xmlns:p14="http://schemas.microsoft.com/office/powerpoint/2010/main" val="1185330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8" y="770208"/>
            <a:ext cx="9144000" cy="4854876"/>
          </a:xfrm>
          <a:prstGeom prst="rect">
            <a:avLst/>
          </a:prstGeom>
        </p:spPr>
      </p:pic>
    </p:spTree>
    <p:extLst>
      <p:ext uri="{BB962C8B-B14F-4D97-AF65-F5344CB8AC3E}">
        <p14:creationId xmlns:p14="http://schemas.microsoft.com/office/powerpoint/2010/main" val="340389011"/>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995" y="430006"/>
            <a:ext cx="9144000" cy="5847755"/>
          </a:xfrm>
          <a:prstGeom prst="rect">
            <a:avLst/>
          </a:prstGeom>
        </p:spPr>
        <p:txBody>
          <a:bodyPr wrap="square">
            <a:spAutoFit/>
          </a:bodyPr>
          <a:lstStyle/>
          <a:p>
            <a:r>
              <a:rPr lang="ka-GE" sz="1800" b="1" dirty="0" smtClean="0">
                <a:solidFill>
                  <a:srgbClr val="2C9492"/>
                </a:solidFill>
              </a:rPr>
              <a:t>დიაგნოსტიკური </a:t>
            </a:r>
            <a:r>
              <a:rPr lang="ka-GE" sz="1800" b="1" dirty="0">
                <a:solidFill>
                  <a:srgbClr val="2C9492"/>
                </a:solidFill>
              </a:rPr>
              <a:t>გამოსახვითი საშუალებები/ნაყოფის მდგომარეობის შეფასების საშუალებები </a:t>
            </a:r>
          </a:p>
          <a:p>
            <a:r>
              <a:rPr lang="ka-GE" sz="1600" dirty="0" smtClean="0"/>
              <a:t>•ულტრასონოგრაფიულ </a:t>
            </a:r>
            <a:r>
              <a:rPr lang="ka-GE" sz="1600" dirty="0"/>
              <a:t>მომსახურებაზე ხელმისაწვდომობა, მათ შორის ტრანსვაგინალური კვლევის შესაძლებლობით, დოპლერ-სკანირება (ანტენატალური და სამეანო-გინეკოლოგიური სამსახურისთვის);</a:t>
            </a:r>
          </a:p>
          <a:p>
            <a:r>
              <a:rPr lang="ka-GE" sz="1600" dirty="0" smtClean="0"/>
              <a:t>•ნაყოფის </a:t>
            </a:r>
            <a:r>
              <a:rPr lang="ka-GE" sz="1600" dirty="0"/>
              <a:t>ექოკარდიოგრაფიული კვლევა (ექსპერტული კვლევა ძალაში შევიდეს 2020 წლის 1 იანვრიდან);</a:t>
            </a:r>
          </a:p>
          <a:p>
            <a:r>
              <a:rPr lang="ka-GE" sz="1600" dirty="0" smtClean="0"/>
              <a:t>•ნაყოფის </a:t>
            </a:r>
            <a:r>
              <a:rPr lang="ka-GE" sz="1600" dirty="0"/>
              <a:t>ბიოფიზიკური პროფილის კვლევა;</a:t>
            </a:r>
          </a:p>
          <a:p>
            <a:r>
              <a:rPr lang="ka-GE" sz="1600" dirty="0" smtClean="0"/>
              <a:t>•ამნიოცენტეზი </a:t>
            </a:r>
            <a:r>
              <a:rPr lang="ka-GE" sz="1600" dirty="0"/>
              <a:t>(როგროც დიაგნოსტიკური, ასევე სამკურნალო) (ძალაში შევიდეს 2020 წლის 1 იანვრიდან);</a:t>
            </a:r>
          </a:p>
          <a:p>
            <a:r>
              <a:rPr lang="ka-GE" sz="1600" dirty="0" smtClean="0"/>
              <a:t>•ორსულის </a:t>
            </a:r>
            <a:r>
              <a:rPr lang="ka-GE" sz="1600" dirty="0"/>
              <a:t>კარდიოექოსკოპია;</a:t>
            </a:r>
          </a:p>
          <a:p>
            <a:r>
              <a:rPr lang="ka-GE" sz="1600" dirty="0" smtClean="0"/>
              <a:t>•ელექტროკარდიოგრაფია</a:t>
            </a:r>
            <a:r>
              <a:rPr lang="ka-GE" sz="1600" dirty="0"/>
              <a:t>;</a:t>
            </a:r>
          </a:p>
          <a:p>
            <a:r>
              <a:rPr lang="ka-GE" sz="1600" dirty="0" smtClean="0"/>
              <a:t>•სპირომეტრია</a:t>
            </a:r>
            <a:r>
              <a:rPr lang="ka-GE" sz="1600" dirty="0"/>
              <a:t>;</a:t>
            </a:r>
          </a:p>
          <a:p>
            <a:r>
              <a:rPr lang="ka-GE" sz="1600" dirty="0" smtClean="0"/>
              <a:t>•გასტროსკოპია</a:t>
            </a:r>
            <a:r>
              <a:rPr lang="ka-GE" sz="1600" dirty="0"/>
              <a:t>;</a:t>
            </a:r>
          </a:p>
          <a:p>
            <a:r>
              <a:rPr lang="ka-GE" sz="1600" dirty="0" smtClean="0"/>
              <a:t>•ბრონქოსკოპია</a:t>
            </a:r>
            <a:r>
              <a:rPr lang="ka-GE" sz="1600" dirty="0"/>
              <a:t>;</a:t>
            </a:r>
          </a:p>
          <a:p>
            <a:r>
              <a:rPr lang="ka-GE" sz="1600" dirty="0" smtClean="0"/>
              <a:t>•კომპიუტერული </a:t>
            </a:r>
            <a:r>
              <a:rPr lang="ka-GE" sz="1600" dirty="0"/>
              <a:t>ტომგრაფია (</a:t>
            </a:r>
            <a:r>
              <a:rPr lang="en-US" sz="1600" dirty="0"/>
              <a:t>CT);</a:t>
            </a:r>
          </a:p>
          <a:p>
            <a:r>
              <a:rPr lang="en-US" sz="1600" dirty="0" smtClean="0"/>
              <a:t>•</a:t>
            </a:r>
            <a:r>
              <a:rPr lang="ka-GE" sz="1600" dirty="0" smtClean="0"/>
              <a:t>მაგნიტურ-რეზონანსული </a:t>
            </a:r>
            <a:r>
              <a:rPr lang="ka-GE" sz="1600" dirty="0"/>
              <a:t>ტომოგრაფია (</a:t>
            </a:r>
            <a:r>
              <a:rPr lang="en-US" sz="1600" dirty="0"/>
              <a:t>MRI) (</a:t>
            </a:r>
            <a:r>
              <a:rPr lang="ka-GE" sz="1600" dirty="0"/>
              <a:t>ძალაში შევიდეს 2020 წლის 1 იანვრიდან);</a:t>
            </a:r>
          </a:p>
          <a:p>
            <a:r>
              <a:rPr lang="ka-GE" sz="1600" dirty="0" smtClean="0"/>
              <a:t>•რენტგენოსკოპია/რენტგენოგარფია</a:t>
            </a:r>
            <a:r>
              <a:rPr lang="ka-GE" sz="1600" dirty="0"/>
              <a:t>.</a:t>
            </a:r>
          </a:p>
          <a:p>
            <a:r>
              <a:rPr lang="ka-GE" sz="1800" b="1" dirty="0" smtClean="0">
                <a:solidFill>
                  <a:srgbClr val="2C9492"/>
                </a:solidFill>
              </a:rPr>
              <a:t>ლაბორატორული </a:t>
            </a:r>
            <a:r>
              <a:rPr lang="ka-GE" sz="1800" b="1" dirty="0">
                <a:solidFill>
                  <a:srgbClr val="2C9492"/>
                </a:solidFill>
              </a:rPr>
              <a:t>გამოკვლევები</a:t>
            </a:r>
          </a:p>
          <a:p>
            <a:r>
              <a:rPr lang="ka-GE" sz="1600" dirty="0"/>
              <a:t>დაწესებულებამ 24/7 რეჟიმში უნდა უზრუნველყოს დანართი 1-ით განსაზღვრული </a:t>
            </a:r>
            <a:r>
              <a:rPr lang="en-US" sz="1600" dirty="0"/>
              <a:t>III </a:t>
            </a:r>
            <a:r>
              <a:rPr lang="ka-GE" sz="1600" dirty="0"/>
              <a:t>დონის შესაბამისი კლინიკური მდგომარეობების დიაგნოსტირება/მართვისთვის აუცილებებლი ლაბორატორიული გამოკვლევები ადგილზე ან ბიოლოგიური მასალის რეფერალის საშუალებით.</a:t>
            </a:r>
          </a:p>
        </p:txBody>
      </p:sp>
    </p:spTree>
    <p:extLst>
      <p:ext uri="{BB962C8B-B14F-4D97-AF65-F5344CB8AC3E}">
        <p14:creationId xmlns:p14="http://schemas.microsoft.com/office/powerpoint/2010/main" val="171602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0" y="264406"/>
            <a:ext cx="9143999" cy="5949108"/>
          </a:xfrm>
          <a:prstGeom prst="rect">
            <a:avLst/>
          </a:prstGeom>
        </p:spPr>
        <p:txBody>
          <a:bodyPr spcFirstLastPara="1" wrap="square" lIns="91425" tIns="91425" rIns="91425" bIns="91425" anchor="t" anchorCtr="0">
            <a:noAutofit/>
          </a:bodyPr>
          <a:lstStyle/>
          <a:p>
            <a:pPr marL="342900" lvl="0" indent="-342900" rtl="0">
              <a:spcBef>
                <a:spcPts val="480"/>
              </a:spcBef>
              <a:spcAft>
                <a:spcPts val="0"/>
              </a:spcAft>
              <a:buClr>
                <a:schemeClr val="dk2"/>
              </a:buClr>
              <a:buSzPts val="2400"/>
              <a:buFont typeface="Arial"/>
              <a:buNone/>
            </a:pPr>
            <a:r>
              <a:rPr lang="en-US" sz="1600" dirty="0" smtClean="0">
                <a:solidFill>
                  <a:schemeClr val="dk2"/>
                </a:solidFill>
              </a:rPr>
              <a:t>        </a:t>
            </a:r>
          </a:p>
          <a:p>
            <a:pPr marL="342900" lvl="0" indent="-342900" rtl="0">
              <a:spcBef>
                <a:spcPts val="480"/>
              </a:spcBef>
              <a:spcAft>
                <a:spcPts val="0"/>
              </a:spcAft>
              <a:buClr>
                <a:schemeClr val="dk2"/>
              </a:buClr>
              <a:buSzPts val="2400"/>
              <a:buFont typeface="Arial"/>
              <a:buNone/>
            </a:pPr>
            <a:r>
              <a:rPr lang="en-US" sz="1600" dirty="0" smtClean="0">
                <a:solidFill>
                  <a:schemeClr val="dk2"/>
                </a:solidFill>
              </a:rPr>
              <a:t> </a:t>
            </a:r>
            <a:r>
              <a:rPr lang="ka-GE" sz="1600" dirty="0" smtClean="0">
                <a:solidFill>
                  <a:schemeClr val="dk2"/>
                </a:solidFill>
              </a:rPr>
              <a:t>სტრუქტურული </a:t>
            </a:r>
            <a:r>
              <a:rPr lang="ka-GE" sz="1600" dirty="0">
                <a:solidFill>
                  <a:schemeClr val="dk2"/>
                </a:solidFill>
              </a:rPr>
              <a:t>ინდიკატორები</a:t>
            </a:r>
          </a:p>
          <a:p>
            <a:pPr marL="342900" lvl="0" indent="-342900" rtl="0">
              <a:spcBef>
                <a:spcPts val="360"/>
              </a:spcBef>
              <a:spcAft>
                <a:spcPts val="0"/>
              </a:spcAft>
              <a:buClr>
                <a:srgbClr val="006666"/>
              </a:buClr>
              <a:buSzPts val="1800"/>
              <a:buChar char="•"/>
            </a:pPr>
            <a:r>
              <a:rPr lang="ka-GE" sz="1200" dirty="0">
                <a:solidFill>
                  <a:srgbClr val="006666"/>
                </a:solidFill>
              </a:rPr>
              <a:t>დაწესებულების დონის შესაბამისი კადრებით უზრუნველყოფა</a:t>
            </a:r>
            <a:endParaRPr sz="1200" dirty="0"/>
          </a:p>
          <a:p>
            <a:pPr marL="342900" lvl="0" indent="-342900" rtl="0">
              <a:spcBef>
                <a:spcPts val="360"/>
              </a:spcBef>
              <a:spcAft>
                <a:spcPts val="0"/>
              </a:spcAft>
              <a:buClr>
                <a:srgbClr val="006666"/>
              </a:buClr>
              <a:buSzPts val="1800"/>
              <a:buChar char="•"/>
            </a:pPr>
            <a:r>
              <a:rPr lang="ka-GE" sz="1200" dirty="0">
                <a:solidFill>
                  <a:srgbClr val="006666"/>
                </a:solidFill>
              </a:rPr>
              <a:t>დაწესებულების დონის შესაბამისი აღჭურვილობით </a:t>
            </a:r>
            <a:r>
              <a:rPr lang="ka-GE" sz="1200" dirty="0" smtClean="0">
                <a:solidFill>
                  <a:srgbClr val="006666"/>
                </a:solidFill>
              </a:rPr>
              <a:t>უზრუნველყოფა</a:t>
            </a:r>
          </a:p>
          <a:p>
            <a:pPr marL="342900" lvl="0" indent="-342900" rtl="0">
              <a:spcBef>
                <a:spcPts val="360"/>
              </a:spcBef>
              <a:spcAft>
                <a:spcPts val="0"/>
              </a:spcAft>
              <a:buClr>
                <a:srgbClr val="006666"/>
              </a:buClr>
              <a:buSzPts val="1800"/>
              <a:buChar char="•"/>
            </a:pPr>
            <a:r>
              <a:rPr lang="ka-GE" sz="1200" dirty="0" smtClean="0">
                <a:solidFill>
                  <a:srgbClr val="006666"/>
                </a:solidFill>
              </a:rPr>
              <a:t>ორსულისათვის მოსახერხებელი მატერიალურ-ტექნიკური ბაზა</a:t>
            </a:r>
            <a:endParaRPr lang="ka-GE" sz="1200" dirty="0">
              <a:solidFill>
                <a:srgbClr val="006666"/>
              </a:solidFill>
            </a:endParaRPr>
          </a:p>
          <a:p>
            <a:pPr marL="342900" lvl="0" indent="-342900" rtl="0">
              <a:spcBef>
                <a:spcPts val="360"/>
              </a:spcBef>
              <a:spcAft>
                <a:spcPts val="0"/>
              </a:spcAft>
              <a:buClr>
                <a:srgbClr val="006666"/>
              </a:buClr>
              <a:buSzPts val="1800"/>
              <a:buChar char="•"/>
            </a:pPr>
            <a:r>
              <a:rPr lang="ka-GE" sz="1200" dirty="0">
                <a:solidFill>
                  <a:srgbClr val="006666"/>
                </a:solidFill>
              </a:rPr>
              <a:t>განსაზღვრული პერიოდულობით დონის </a:t>
            </a:r>
            <a:r>
              <a:rPr lang="ka-GE" sz="1200" dirty="0" smtClean="0">
                <a:solidFill>
                  <a:srgbClr val="006666"/>
                </a:solidFill>
              </a:rPr>
              <a:t>გადამოწმება</a:t>
            </a:r>
          </a:p>
          <a:p>
            <a:pPr marL="342900" lvl="0" indent="-342900" rtl="0">
              <a:spcBef>
                <a:spcPts val="360"/>
              </a:spcBef>
              <a:spcAft>
                <a:spcPts val="0"/>
              </a:spcAft>
              <a:buClr>
                <a:srgbClr val="006666"/>
              </a:buClr>
              <a:buSzPts val="1800"/>
              <a:buChar char="•"/>
            </a:pPr>
            <a:endParaRPr lang="ka-GE" sz="1200" dirty="0"/>
          </a:p>
          <a:p>
            <a:pPr marL="342900" lvl="0" indent="-342900" rtl="0">
              <a:spcBef>
                <a:spcPts val="480"/>
              </a:spcBef>
              <a:spcAft>
                <a:spcPts val="0"/>
              </a:spcAft>
              <a:buClr>
                <a:schemeClr val="dk2"/>
              </a:buClr>
              <a:buSzPts val="2400"/>
              <a:buFont typeface="Arial"/>
              <a:buNone/>
            </a:pPr>
            <a:r>
              <a:rPr lang="en-US" sz="1600" dirty="0" smtClean="0">
                <a:solidFill>
                  <a:schemeClr val="dk2"/>
                </a:solidFill>
              </a:rPr>
              <a:t> </a:t>
            </a:r>
            <a:r>
              <a:rPr lang="ka-GE" sz="1600" dirty="0" smtClean="0">
                <a:solidFill>
                  <a:schemeClr val="dk2"/>
                </a:solidFill>
              </a:rPr>
              <a:t>პროცესის </a:t>
            </a:r>
            <a:r>
              <a:rPr lang="ka-GE" sz="1600" dirty="0">
                <a:solidFill>
                  <a:schemeClr val="dk2"/>
                </a:solidFill>
              </a:rPr>
              <a:t>ინდიკატორები (1-2 წელი)</a:t>
            </a:r>
          </a:p>
          <a:p>
            <a:pPr marL="342900" indent="-342900">
              <a:buClr>
                <a:schemeClr val="dk2"/>
              </a:buClr>
            </a:pPr>
            <a:r>
              <a:rPr lang="ka-GE" sz="1200" dirty="0">
                <a:solidFill>
                  <a:srgbClr val="006666"/>
                </a:solidFill>
              </a:rPr>
              <a:t>დონის შესაბამისი მიმართვიანობა ყველა დონეზე;</a:t>
            </a:r>
          </a:p>
          <a:p>
            <a:pPr marL="342900" indent="-342900">
              <a:buClr>
                <a:schemeClr val="dk2"/>
              </a:buClr>
            </a:pPr>
            <a:r>
              <a:rPr lang="ka-GE" sz="1200" dirty="0">
                <a:solidFill>
                  <a:srgbClr val="006666"/>
                </a:solidFill>
              </a:rPr>
              <a:t>მშობიარობების/საკეისრო კვეთების საერთო რაოდენობა</a:t>
            </a:r>
            <a:r>
              <a:rPr lang="en-US" sz="1200" dirty="0">
                <a:solidFill>
                  <a:srgbClr val="006666"/>
                </a:solidFill>
              </a:rPr>
              <a:t> </a:t>
            </a:r>
            <a:r>
              <a:rPr lang="ka-GE" sz="1200" dirty="0">
                <a:solidFill>
                  <a:srgbClr val="006666"/>
                </a:solidFill>
              </a:rPr>
              <a:t>სტრუქტურა ყველა დონეზე;</a:t>
            </a:r>
          </a:p>
          <a:p>
            <a:pPr marL="342900" lvl="0" indent="-342900" rtl="0">
              <a:spcBef>
                <a:spcPts val="360"/>
              </a:spcBef>
              <a:spcAft>
                <a:spcPts val="0"/>
              </a:spcAft>
              <a:buClr>
                <a:srgbClr val="006666"/>
              </a:buClr>
              <a:buSzPts val="1800"/>
              <a:buChar char="•"/>
            </a:pPr>
            <a:r>
              <a:rPr lang="ka-GE" sz="1200" dirty="0">
                <a:solidFill>
                  <a:srgbClr val="006666"/>
                </a:solidFill>
              </a:rPr>
              <a:t>ნაადრევი მშობიარობა  ( 22 0/7-33 6/7 კვირა) ყველა დონეზე;</a:t>
            </a:r>
            <a:endParaRPr lang="en-US" sz="1200" dirty="0">
              <a:solidFill>
                <a:srgbClr val="006666"/>
              </a:solidFill>
            </a:endParaRPr>
          </a:p>
          <a:p>
            <a:pPr marL="342900" lvl="0" indent="-342900" rtl="0">
              <a:spcBef>
                <a:spcPts val="360"/>
              </a:spcBef>
              <a:spcAft>
                <a:spcPts val="0"/>
              </a:spcAft>
              <a:buClr>
                <a:srgbClr val="006666"/>
              </a:buClr>
              <a:buSzPts val="1800"/>
              <a:buChar char="•"/>
            </a:pPr>
            <a:r>
              <a:rPr lang="ka-GE" sz="1200" dirty="0">
                <a:solidFill>
                  <a:srgbClr val="006666"/>
                </a:solidFill>
              </a:rPr>
              <a:t>დედათა და ახალშობილთა რეფერალის საერთო რაოდენობა;</a:t>
            </a:r>
          </a:p>
          <a:p>
            <a:pPr marL="342900" lvl="0" indent="-342900">
              <a:spcBef>
                <a:spcPts val="360"/>
              </a:spcBef>
              <a:buClr>
                <a:srgbClr val="006666"/>
              </a:buClr>
              <a:buSzPts val="1800"/>
            </a:pPr>
            <a:r>
              <a:rPr lang="ka-GE" sz="1200" dirty="0">
                <a:solidFill>
                  <a:srgbClr val="006666"/>
                </a:solidFill>
              </a:rPr>
              <a:t>ნეონატალური ტრანსპორტრების ინდექსი (ტრანსპორტირებულ ახალშობილთა რაოდენობა/100 ცოცხალშობილზე;</a:t>
            </a:r>
          </a:p>
          <a:p>
            <a:pPr marL="342900" lvl="0" indent="-342900" rtl="0">
              <a:spcBef>
                <a:spcPts val="360"/>
              </a:spcBef>
              <a:spcAft>
                <a:spcPts val="0"/>
              </a:spcAft>
              <a:buClr>
                <a:srgbClr val="006666"/>
              </a:buClr>
              <a:buSzPts val="1800"/>
              <a:buChar char="•"/>
            </a:pPr>
            <a:r>
              <a:rPr lang="ka-GE" sz="1200" dirty="0" smtClean="0">
                <a:solidFill>
                  <a:srgbClr val="006666"/>
                </a:solidFill>
              </a:rPr>
              <a:t>დროულ </a:t>
            </a:r>
            <a:r>
              <a:rPr lang="ka-GE" sz="1200" dirty="0">
                <a:solidFill>
                  <a:srgbClr val="006666"/>
                </a:solidFill>
              </a:rPr>
              <a:t>(2500გრ-ზე მეტი წონის) ახალშობილთა რეფერალი</a:t>
            </a:r>
            <a:r>
              <a:rPr lang="ka-GE" sz="1200" dirty="0" smtClean="0">
                <a:solidFill>
                  <a:srgbClr val="006666"/>
                </a:solidFill>
              </a:rPr>
              <a:t>;</a:t>
            </a:r>
          </a:p>
          <a:p>
            <a:pPr marL="342900" lvl="0" indent="-342900" rtl="0">
              <a:spcBef>
                <a:spcPts val="360"/>
              </a:spcBef>
              <a:spcAft>
                <a:spcPts val="0"/>
              </a:spcAft>
              <a:buClr>
                <a:srgbClr val="006666"/>
              </a:buClr>
              <a:buSzPts val="1800"/>
              <a:buChar char="•"/>
            </a:pPr>
            <a:endParaRPr lang="ka-GE" sz="1200" dirty="0">
              <a:solidFill>
                <a:srgbClr val="006666"/>
              </a:solidFill>
            </a:endParaRPr>
          </a:p>
          <a:p>
            <a:pPr marL="342900" lvl="0" indent="-342900" rtl="0">
              <a:spcBef>
                <a:spcPts val="360"/>
              </a:spcBef>
              <a:spcAft>
                <a:spcPts val="0"/>
              </a:spcAft>
              <a:buClr>
                <a:srgbClr val="006666"/>
              </a:buClr>
              <a:buSzPts val="1800"/>
              <a:buChar char="•"/>
            </a:pPr>
            <a:r>
              <a:rPr lang="ka-GE" sz="1600" dirty="0" smtClean="0">
                <a:solidFill>
                  <a:schemeClr val="dk2"/>
                </a:solidFill>
              </a:rPr>
              <a:t>შედეგის </a:t>
            </a:r>
            <a:r>
              <a:rPr lang="ka-GE" sz="1600" dirty="0">
                <a:solidFill>
                  <a:schemeClr val="dk2"/>
                </a:solidFill>
              </a:rPr>
              <a:t>ინდიკატორი (3-5 წელი)</a:t>
            </a:r>
            <a:endParaRPr sz="1600" dirty="0"/>
          </a:p>
          <a:p>
            <a:pPr marL="342900" lvl="0" indent="-342900" rtl="0">
              <a:spcBef>
                <a:spcPts val="360"/>
              </a:spcBef>
              <a:spcAft>
                <a:spcPts val="0"/>
              </a:spcAft>
              <a:buClr>
                <a:srgbClr val="006666"/>
              </a:buClr>
              <a:buSzPts val="1800"/>
              <a:buChar char="•"/>
            </a:pPr>
            <a:r>
              <a:rPr lang="ka-GE" sz="1200" dirty="0">
                <a:solidFill>
                  <a:srgbClr val="006666"/>
                </a:solidFill>
              </a:rPr>
              <a:t>მკვდრადშობადობა</a:t>
            </a:r>
            <a:endParaRPr sz="1200" dirty="0"/>
          </a:p>
          <a:p>
            <a:pPr marL="342900" lvl="0" indent="-342900">
              <a:spcBef>
                <a:spcPts val="360"/>
              </a:spcBef>
              <a:buClr>
                <a:srgbClr val="006666"/>
              </a:buClr>
              <a:buSzPts val="1800"/>
            </a:pPr>
            <a:r>
              <a:rPr lang="ka-GE" sz="1200" dirty="0">
                <a:solidFill>
                  <a:srgbClr val="006666"/>
                </a:solidFill>
              </a:rPr>
              <a:t>ადრეული ნეონატალური სიკვდილობა</a:t>
            </a:r>
          </a:p>
          <a:p>
            <a:pPr marL="342900" lvl="0" indent="-342900">
              <a:spcBef>
                <a:spcPts val="360"/>
              </a:spcBef>
              <a:buClr>
                <a:srgbClr val="006666"/>
              </a:buClr>
              <a:buSzPts val="1800"/>
            </a:pPr>
            <a:r>
              <a:rPr lang="ka-GE" sz="1200" dirty="0">
                <a:solidFill>
                  <a:srgbClr val="006666"/>
                </a:solidFill>
              </a:rPr>
              <a:t> დღეანაკლ ახალშობილთა რაოდენობა და მათი მკურნალობის გამოსავალი ლეტალობა სიცოცხლის პირველ 12 სთ-ში, 24 სთ-ში, 72 სთ-ის შემდგომ ;</a:t>
            </a:r>
          </a:p>
          <a:p>
            <a:pPr marL="342900" lvl="0" indent="-342900">
              <a:spcBef>
                <a:spcPts val="360"/>
              </a:spcBef>
              <a:buClr>
                <a:srgbClr val="006666"/>
              </a:buClr>
              <a:buSzPts val="1800"/>
            </a:pPr>
            <a:r>
              <a:rPr lang="ka-GE" sz="1200" dirty="0">
                <a:solidFill>
                  <a:srgbClr val="006666"/>
                </a:solidFill>
              </a:rPr>
              <a:t>დედათა სიკვდილობა</a:t>
            </a:r>
            <a:endParaRPr sz="1200" dirty="0"/>
          </a:p>
          <a:p>
            <a:pPr marL="0" lvl="0" indent="0">
              <a:spcBef>
                <a:spcPts val="480"/>
              </a:spcBef>
              <a:spcAft>
                <a:spcPts val="0"/>
              </a:spcAft>
              <a:buNone/>
            </a:pPr>
            <a:endParaRPr dirty="0"/>
          </a:p>
        </p:txBody>
      </p:sp>
      <p:sp>
        <p:nvSpPr>
          <p:cNvPr id="3" name="Rectangle 2"/>
          <p:cNvSpPr/>
          <p:nvPr/>
        </p:nvSpPr>
        <p:spPr>
          <a:xfrm>
            <a:off x="1597446" y="0"/>
            <a:ext cx="7546553" cy="385590"/>
          </a:xfrm>
          <a:prstGeom prst="rect">
            <a:avLst/>
          </a:prstGeom>
          <a:solidFill>
            <a:srgbClr val="03AA90"/>
          </a:solidFill>
        </p:spPr>
        <p:style>
          <a:lnRef idx="3">
            <a:schemeClr val="lt1"/>
          </a:lnRef>
          <a:fillRef idx="1">
            <a:schemeClr val="accent3"/>
          </a:fillRef>
          <a:effectRef idx="1">
            <a:schemeClr val="accent3"/>
          </a:effectRef>
          <a:fontRef idx="minor">
            <a:schemeClr val="lt1"/>
          </a:fontRef>
        </p:style>
        <p:txBody>
          <a:bodyPr rtlCol="0" anchor="ctr"/>
          <a:lstStyle/>
          <a:p>
            <a:pPr marL="342900" lvl="0" indent="-342900" algn="ctr">
              <a:buClr>
                <a:srgbClr val="006666"/>
              </a:buClr>
              <a:buSzPts val="2400"/>
            </a:pPr>
            <a:r>
              <a:rPr lang="ka-GE" sz="2000" dirty="0">
                <a:solidFill>
                  <a:schemeClr val="bg1"/>
                </a:solidFill>
              </a:rPr>
              <a:t>ეფექტურობის საზომი </a:t>
            </a:r>
            <a:r>
              <a:rPr lang="ka-GE" sz="2000" dirty="0" smtClean="0">
                <a:solidFill>
                  <a:schemeClr val="bg1"/>
                </a:solidFill>
              </a:rPr>
              <a:t>ინდიკატორებიპ</a:t>
            </a:r>
            <a:endParaRPr lang="ka-GE" sz="2000" dirty="0">
              <a:solidFill>
                <a:schemeClr val="bg1"/>
              </a:solidFill>
            </a:endParaRPr>
          </a:p>
        </p:txBody>
      </p:sp>
    </p:spTree>
    <p:extLst>
      <p:ext uri="{BB962C8B-B14F-4D97-AF65-F5344CB8AC3E}">
        <p14:creationId xmlns:p14="http://schemas.microsoft.com/office/powerpoint/2010/main" val="2122292753"/>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 xmlns:a16="http://schemas.microsoft.com/office/drawing/2014/main" id="{D808A11F-3EC0-4210-9406-6DC9CF464804}"/>
              </a:ext>
            </a:extLst>
          </p:cNvPr>
          <p:cNvSpPr/>
          <p:nvPr/>
        </p:nvSpPr>
        <p:spPr>
          <a:xfrm>
            <a:off x="0" y="1330449"/>
            <a:ext cx="8854751" cy="3088431"/>
          </a:xfrm>
          <a:prstGeom prst="horizontalScroll">
            <a:avLst/>
          </a:prstGeom>
          <a:solidFill>
            <a:srgbClr val="03AA90"/>
          </a:solidFill>
          <a:ln>
            <a:solidFill>
              <a:srgbClr val="19574B"/>
            </a:solidFill>
          </a:ln>
          <a:effectLst>
            <a:glow rad="101600">
              <a:srgbClr val="14443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b="1" kern="1200" spc="50" dirty="0">
                <a:ln w="10160">
                  <a:solidFill>
                    <a:srgbClr val="E9F0DC"/>
                  </a:solidFill>
                  <a:prstDash val="solid"/>
                </a:ln>
                <a:solidFill>
                  <a:schemeClr val="bg1"/>
                </a:solidFill>
                <a:effectLst>
                  <a:innerShdw blurRad="63500" dist="50800" dir="2700000">
                    <a:prstClr val="black">
                      <a:alpha val="50000"/>
                    </a:prstClr>
                  </a:innerShdw>
                </a:effectLst>
                <a:cs typeface="Arial"/>
                <a:sym typeface="Calibri"/>
              </a:rPr>
              <a:t>მადლობა ყურადღებისთვის</a:t>
            </a:r>
            <a:endParaRPr lang="en-GB" sz="3200" b="1" kern="1200" spc="50" dirty="0">
              <a:ln w="10160">
                <a:solidFill>
                  <a:srgbClr val="E9F0DC"/>
                </a:solidFill>
                <a:prstDash val="solid"/>
              </a:ln>
              <a:solidFill>
                <a:schemeClr val="bg1"/>
              </a:solidFill>
              <a:effectLst>
                <a:innerShdw blurRad="63500" dist="50800" dir="2700000">
                  <a:prstClr val="black">
                    <a:alpha val="50000"/>
                  </a:prstClr>
                </a:innerShdw>
              </a:effectLst>
              <a:latin typeface="Calibri"/>
              <a:cs typeface="Arial"/>
              <a:sym typeface="Calibri"/>
            </a:endParaRPr>
          </a:p>
        </p:txBody>
      </p:sp>
    </p:spTree>
    <p:extLst>
      <p:ext uri="{BB962C8B-B14F-4D97-AF65-F5344CB8AC3E}">
        <p14:creationId xmlns:p14="http://schemas.microsoft.com/office/powerpoint/2010/main" val="562179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05698746"/>
              </p:ext>
            </p:extLst>
          </p:nvPr>
        </p:nvGraphicFramePr>
        <p:xfrm>
          <a:off x="220339" y="649994"/>
          <a:ext cx="8637224" cy="5299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924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9ECDB9E9-290E-47C7-BA70-3E191E19E2C1}"/>
              </a:ext>
            </a:extLst>
          </p:cNvPr>
          <p:cNvSpPr txBox="1"/>
          <p:nvPr/>
        </p:nvSpPr>
        <p:spPr>
          <a:xfrm>
            <a:off x="2326201" y="6581001"/>
            <a:ext cx="4784303" cy="276999"/>
          </a:xfrm>
          <a:prstGeom prst="rect">
            <a:avLst/>
          </a:prstGeom>
          <a:noFill/>
        </p:spPr>
        <p:txBody>
          <a:bodyPr wrap="square" rtlCol="0">
            <a:spAutoFit/>
          </a:bodyPr>
          <a:lstStyle/>
          <a:p>
            <a:r>
              <a:rPr lang="ka-GE" sz="1200" dirty="0">
                <a:solidFill>
                  <a:schemeClr val="bg2"/>
                </a:solidFill>
              </a:rPr>
              <a:t>წყარო</a:t>
            </a:r>
            <a:r>
              <a:rPr lang="ka-GE" sz="1200" dirty="0">
                <a:solidFill>
                  <a:srgbClr val="14443B"/>
                </a:solidFill>
              </a:rPr>
              <a:t>: საქსტატი, დაბადების რეგისტრი (2018)</a:t>
            </a:r>
            <a:endParaRPr lang="en-GB" sz="1200" dirty="0"/>
          </a:p>
        </p:txBody>
      </p:sp>
      <p:pic>
        <p:nvPicPr>
          <p:cNvPr id="5" name="Picture 4"/>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9806" y="172934"/>
            <a:ext cx="848490" cy="1320983"/>
          </a:xfrm>
          <a:prstGeom prst="rect">
            <a:avLst/>
          </a:prstGeom>
        </p:spPr>
      </p:pic>
      <p:sp>
        <p:nvSpPr>
          <p:cNvPr id="2" name="Rectangle 1"/>
          <p:cNvSpPr/>
          <p:nvPr/>
        </p:nvSpPr>
        <p:spPr>
          <a:xfrm>
            <a:off x="859806" y="1822103"/>
            <a:ext cx="7747686" cy="3416320"/>
          </a:xfrm>
          <a:prstGeom prst="rect">
            <a:avLst/>
          </a:prstGeom>
        </p:spPr>
        <p:txBody>
          <a:bodyPr wrap="square">
            <a:spAutoFit/>
          </a:bodyPr>
          <a:lstStyle/>
          <a:p>
            <a:r>
              <a:rPr lang="ka-GE" sz="2400" b="1" dirty="0">
                <a:solidFill>
                  <a:srgbClr val="2C9492"/>
                </a:solidFill>
              </a:rPr>
              <a:t>ანტენატალური სერვისის მიმწოდებელი სამედიცინო </a:t>
            </a:r>
            <a:r>
              <a:rPr lang="ka-GE" sz="2400" b="1" dirty="0" smtClean="0">
                <a:solidFill>
                  <a:srgbClr val="2C9492"/>
                </a:solidFill>
              </a:rPr>
              <a:t>დაწესებულებები</a:t>
            </a:r>
            <a:r>
              <a:rPr lang="en-US" sz="2400" b="1" dirty="0" smtClean="0">
                <a:solidFill>
                  <a:srgbClr val="2C9492"/>
                </a:solidFill>
              </a:rPr>
              <a:t> </a:t>
            </a:r>
            <a:r>
              <a:rPr lang="ka-GE" sz="2400" b="1" dirty="0" smtClean="0">
                <a:solidFill>
                  <a:srgbClr val="2C9492"/>
                </a:solidFill>
              </a:rPr>
              <a:t>საერთაშორისო სტანდართით იყოფა </a:t>
            </a:r>
            <a:r>
              <a:rPr lang="ka-GE" sz="2400" b="1" dirty="0">
                <a:solidFill>
                  <a:srgbClr val="2C9492"/>
                </a:solidFill>
              </a:rPr>
              <a:t>სამ დონედ:  </a:t>
            </a:r>
            <a:r>
              <a:rPr lang="en-US" sz="2400" b="1" dirty="0">
                <a:solidFill>
                  <a:srgbClr val="2C9492"/>
                </a:solidFill>
              </a:rPr>
              <a:t>I , II </a:t>
            </a:r>
            <a:r>
              <a:rPr lang="ka-GE" sz="2400" b="1" dirty="0">
                <a:solidFill>
                  <a:srgbClr val="2C9492"/>
                </a:solidFill>
              </a:rPr>
              <a:t>და </a:t>
            </a:r>
            <a:r>
              <a:rPr lang="en-US" sz="2400" b="1" dirty="0">
                <a:solidFill>
                  <a:srgbClr val="2C9492"/>
                </a:solidFill>
              </a:rPr>
              <a:t>III </a:t>
            </a:r>
            <a:r>
              <a:rPr lang="ka-GE" sz="2400" b="1" dirty="0" smtClean="0">
                <a:solidFill>
                  <a:srgbClr val="2C9492"/>
                </a:solidFill>
              </a:rPr>
              <a:t>დონე</a:t>
            </a:r>
            <a:r>
              <a:rPr lang="en-US" sz="2400" b="1" dirty="0" smtClean="0">
                <a:solidFill>
                  <a:srgbClr val="2C9492"/>
                </a:solidFill>
              </a:rPr>
              <a:t> </a:t>
            </a:r>
            <a:endParaRPr lang="ka-GE" sz="2400" b="1" dirty="0" smtClean="0">
              <a:solidFill>
                <a:srgbClr val="2C9492"/>
              </a:solidFill>
            </a:endParaRPr>
          </a:p>
          <a:p>
            <a:pPr marL="342900" indent="-342900">
              <a:buFont typeface="Arial" panose="020B0604020202020204" pitchFamily="34" charset="0"/>
              <a:buChar char="•"/>
            </a:pPr>
            <a:r>
              <a:rPr lang="ka-GE" sz="2400" b="1" dirty="0" smtClean="0">
                <a:solidFill>
                  <a:srgbClr val="2C9492"/>
                </a:solidFill>
              </a:rPr>
              <a:t>ფუნქციური </a:t>
            </a:r>
            <a:r>
              <a:rPr lang="ka-GE" sz="2400" b="1" dirty="0">
                <a:solidFill>
                  <a:srgbClr val="2C9492"/>
                </a:solidFill>
              </a:rPr>
              <a:t>სიმძლავრით: </a:t>
            </a:r>
            <a:endParaRPr lang="ka-GE" sz="2400" b="1" dirty="0" smtClean="0">
              <a:solidFill>
                <a:srgbClr val="2C9492"/>
              </a:solidFill>
            </a:endParaRPr>
          </a:p>
          <a:p>
            <a:pPr marL="342900" indent="-342900">
              <a:buFont typeface="Arial" panose="020B0604020202020204" pitchFamily="34" charset="0"/>
              <a:buChar char="•"/>
            </a:pPr>
            <a:r>
              <a:rPr lang="ka-GE" sz="2400" b="1" dirty="0" smtClean="0">
                <a:solidFill>
                  <a:srgbClr val="2C9492"/>
                </a:solidFill>
              </a:rPr>
              <a:t>ადამიანური </a:t>
            </a:r>
            <a:r>
              <a:rPr lang="ka-GE" sz="2400" b="1" dirty="0">
                <a:solidFill>
                  <a:srgbClr val="2C9492"/>
                </a:solidFill>
              </a:rPr>
              <a:t>რესურსით, </a:t>
            </a:r>
            <a:endParaRPr lang="ka-GE" sz="2400" b="1" dirty="0" smtClean="0">
              <a:solidFill>
                <a:srgbClr val="2C9492"/>
              </a:solidFill>
            </a:endParaRPr>
          </a:p>
          <a:p>
            <a:pPr marL="342900" indent="-342900">
              <a:buFont typeface="Arial" panose="020B0604020202020204" pitchFamily="34" charset="0"/>
              <a:buChar char="•"/>
            </a:pPr>
            <a:r>
              <a:rPr lang="ka-GE" sz="2400" b="1" dirty="0" smtClean="0">
                <a:solidFill>
                  <a:srgbClr val="2C9492"/>
                </a:solidFill>
              </a:rPr>
              <a:t>ინფრასტრუქტურით,</a:t>
            </a:r>
          </a:p>
          <a:p>
            <a:pPr marL="342900" indent="-342900">
              <a:buFont typeface="Arial" panose="020B0604020202020204" pitchFamily="34" charset="0"/>
              <a:buChar char="•"/>
            </a:pPr>
            <a:r>
              <a:rPr lang="ka-GE" sz="2400" b="1" dirty="0" smtClean="0">
                <a:solidFill>
                  <a:srgbClr val="2C9492"/>
                </a:solidFill>
              </a:rPr>
              <a:t>აღჭურვილობით </a:t>
            </a:r>
          </a:p>
          <a:p>
            <a:pPr marL="342900" indent="-342900">
              <a:buFont typeface="Arial" panose="020B0604020202020204" pitchFamily="34" charset="0"/>
              <a:buChar char="•"/>
            </a:pPr>
            <a:r>
              <a:rPr lang="ka-GE" sz="2400" b="1" dirty="0" smtClean="0">
                <a:solidFill>
                  <a:srgbClr val="2C9492"/>
                </a:solidFill>
              </a:rPr>
              <a:t>კომპეტენციით- </a:t>
            </a:r>
            <a:r>
              <a:rPr lang="ka-GE" sz="2400" b="1" dirty="0">
                <a:solidFill>
                  <a:srgbClr val="2C9492"/>
                </a:solidFill>
              </a:rPr>
              <a:t>სხვადასხვა რისკის და საჭიროების  ორსულების </a:t>
            </a:r>
            <a:r>
              <a:rPr lang="ka-GE" sz="2400" b="1" dirty="0" smtClean="0">
                <a:solidFill>
                  <a:srgbClr val="2C9492"/>
                </a:solidFill>
              </a:rPr>
              <a:t>მართვის </a:t>
            </a:r>
            <a:r>
              <a:rPr lang="ka-GE" sz="2400" b="1" dirty="0">
                <a:solidFill>
                  <a:srgbClr val="2C9492"/>
                </a:solidFill>
              </a:rPr>
              <a:t>შესაძლებლობით</a:t>
            </a:r>
            <a:r>
              <a:rPr lang="ka-GE" sz="2400" b="1" dirty="0" smtClean="0">
                <a:solidFill>
                  <a:srgbClr val="2C9492"/>
                </a:solidFill>
              </a:rPr>
              <a:t>,</a:t>
            </a:r>
            <a:endParaRPr lang="en-US" sz="2400" b="1" dirty="0" smtClean="0">
              <a:solidFill>
                <a:srgbClr val="2C9492"/>
              </a:solidFill>
            </a:endParaRPr>
          </a:p>
        </p:txBody>
      </p:sp>
    </p:spTree>
    <p:extLst>
      <p:ext uri="{BB962C8B-B14F-4D97-AF65-F5344CB8AC3E}">
        <p14:creationId xmlns:p14="http://schemas.microsoft.com/office/powerpoint/2010/main" val="1272473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ECDB9E9-290E-47C7-BA70-3E191E19E2C1}"/>
              </a:ext>
            </a:extLst>
          </p:cNvPr>
          <p:cNvSpPr txBox="1"/>
          <p:nvPr/>
        </p:nvSpPr>
        <p:spPr>
          <a:xfrm>
            <a:off x="7921377" y="6105806"/>
            <a:ext cx="1418565" cy="253916"/>
          </a:xfrm>
          <a:prstGeom prst="rect">
            <a:avLst/>
          </a:prstGeom>
          <a:noFill/>
        </p:spPr>
        <p:txBody>
          <a:bodyPr wrap="square" rtlCol="0">
            <a:spAutoFit/>
          </a:bodyPr>
          <a:lstStyle/>
          <a:p>
            <a:r>
              <a:rPr lang="ka-GE" sz="1050" b="1" dirty="0">
                <a:solidFill>
                  <a:srgbClr val="3B25DB"/>
                </a:solidFill>
                <a:effectLst>
                  <a:outerShdw blurRad="38100" dist="38100" dir="2700000" algn="tl">
                    <a:srgbClr val="000000">
                      <a:alpha val="43137"/>
                    </a:srgbClr>
                  </a:outerShdw>
                </a:effectLst>
                <a:latin typeface="+mj-lt"/>
              </a:rPr>
              <a:t>წყარო</a:t>
            </a:r>
            <a:r>
              <a:rPr lang="ka-GE" sz="1050" b="1" dirty="0">
                <a:solidFill>
                  <a:schemeClr val="tx1"/>
                </a:solidFill>
                <a:effectLst>
                  <a:outerShdw blurRad="38100" dist="38100" dir="2700000" algn="tl">
                    <a:srgbClr val="000000">
                      <a:alpha val="43137"/>
                    </a:srgbClr>
                  </a:outerShdw>
                </a:effectLst>
                <a:latin typeface="+mj-lt"/>
              </a:rPr>
              <a:t>: საქსტატი</a:t>
            </a:r>
            <a:endParaRPr lang="en-GB" sz="1050" b="1" dirty="0">
              <a:solidFill>
                <a:schemeClr val="tx1"/>
              </a:solidFill>
              <a:effectLst>
                <a:outerShdw blurRad="38100" dist="38100" dir="2700000" algn="tl">
                  <a:srgbClr val="000000">
                    <a:alpha val="43137"/>
                  </a:srgbClr>
                </a:outerShdw>
              </a:effectLst>
              <a:latin typeface="+mj-lt"/>
            </a:endParaRPr>
          </a:p>
        </p:txBody>
      </p:sp>
      <p:sp>
        <p:nvSpPr>
          <p:cNvPr id="2" name="Rectangle 1"/>
          <p:cNvSpPr/>
          <p:nvPr/>
        </p:nvSpPr>
        <p:spPr>
          <a:xfrm>
            <a:off x="568411" y="649519"/>
            <a:ext cx="8575589" cy="4708981"/>
          </a:xfrm>
          <a:prstGeom prst="rect">
            <a:avLst/>
          </a:prstGeom>
        </p:spPr>
        <p:txBody>
          <a:bodyPr wrap="square">
            <a:spAutoFit/>
          </a:bodyPr>
          <a:lstStyle/>
          <a:p>
            <a:r>
              <a:rPr lang="en-US" sz="2000" dirty="0" smtClean="0"/>
              <a:t>                         </a:t>
            </a:r>
            <a:r>
              <a:rPr lang="ka-GE" sz="2000" b="1" dirty="0" smtClean="0">
                <a:solidFill>
                  <a:srgbClr val="2C9492"/>
                </a:solidFill>
              </a:rPr>
              <a:t>ანტენატალური </a:t>
            </a:r>
            <a:r>
              <a:rPr lang="ka-GE" sz="2000" b="1" dirty="0">
                <a:solidFill>
                  <a:srgbClr val="2C9492"/>
                </a:solidFill>
              </a:rPr>
              <a:t>მოვლის  </a:t>
            </a:r>
            <a:r>
              <a:rPr lang="en-US" sz="2000" b="1" dirty="0">
                <a:solidFill>
                  <a:srgbClr val="2C9492"/>
                </a:solidFill>
              </a:rPr>
              <a:t>I  </a:t>
            </a:r>
            <a:r>
              <a:rPr lang="ka-GE" sz="2000" b="1" dirty="0" smtClean="0">
                <a:solidFill>
                  <a:srgbClr val="2C9492"/>
                </a:solidFill>
              </a:rPr>
              <a:t>დონე</a:t>
            </a:r>
            <a:endParaRPr lang="en-US" sz="2000" b="1" dirty="0" smtClean="0">
              <a:solidFill>
                <a:srgbClr val="2C9492"/>
              </a:solidFill>
            </a:endParaRPr>
          </a:p>
          <a:p>
            <a:endParaRPr lang="ka-GE" sz="2000" b="1" dirty="0"/>
          </a:p>
          <a:p>
            <a:pPr marL="342900" indent="-342900">
              <a:buFont typeface="Arial" panose="020B0604020202020204" pitchFamily="34" charset="0"/>
              <a:buChar char="•"/>
            </a:pPr>
            <a:r>
              <a:rPr lang="ka-GE" sz="2000" b="1" dirty="0"/>
              <a:t>ანტენატალური </a:t>
            </a:r>
            <a:r>
              <a:rPr lang="en-US" sz="2000" b="1" dirty="0"/>
              <a:t>I </a:t>
            </a:r>
            <a:r>
              <a:rPr lang="ka-GE" sz="2000" b="1" dirty="0"/>
              <a:t>დონის მოვლა გულისხმობს ჩასახვამდელ და დაბალი რისკის ორსულთა ამბულატორიულ მოვლას და ასევე რისკის მქონე იმ ორსულთა მოვლას, რომლებიც არ საჭიროებენ ჰოსპიტალიზაციას, ინტერდისციპლინარული გუნდის ზედამხედველობას და ნაყოფის მდგომარეობის კომპლექსურ </a:t>
            </a:r>
            <a:r>
              <a:rPr lang="ka-GE" sz="2000" b="1" dirty="0" smtClean="0"/>
              <a:t>შეფასებას</a:t>
            </a:r>
            <a:r>
              <a:rPr lang="ka-GE" sz="2000" b="1" dirty="0"/>
              <a:t>;</a:t>
            </a:r>
            <a:endParaRPr lang="ka-GE" sz="2000" b="1" dirty="0" smtClean="0"/>
          </a:p>
          <a:p>
            <a:pPr marL="342900" indent="-342900">
              <a:buFont typeface="Arial" panose="020B0604020202020204" pitchFamily="34" charset="0"/>
              <a:buChar char="•"/>
            </a:pPr>
            <a:r>
              <a:rPr lang="en-US" sz="2000" b="1" dirty="0" smtClean="0"/>
              <a:t>I </a:t>
            </a:r>
            <a:r>
              <a:rPr lang="ka-GE" sz="2000" b="1" dirty="0"/>
              <a:t>დონის მოვლა ხორციელდება ამბულატორიული საქმიანობის განხორციელების უფლების მქონე სამედიცინო დაწესებულებაში, რომელიც უზრუნველყოფს ქალებისათვის ამბულატორიული ანტენატალური სერვისის მიწოდებას.  </a:t>
            </a:r>
            <a:endParaRPr lang="ka-GE" sz="2000" b="1" dirty="0" smtClean="0"/>
          </a:p>
          <a:p>
            <a:pPr marL="342900" indent="-342900">
              <a:buFont typeface="Arial" panose="020B0604020202020204" pitchFamily="34" charset="0"/>
              <a:buChar char="•"/>
            </a:pPr>
            <a:r>
              <a:rPr lang="ka-GE" sz="2000" b="1" dirty="0" smtClean="0"/>
              <a:t>შესაძლებელია </a:t>
            </a:r>
            <a:r>
              <a:rPr lang="ka-GE" sz="2000" b="1" dirty="0"/>
              <a:t>წარმოადგენდეს </a:t>
            </a:r>
            <a:r>
              <a:rPr lang="en-US" sz="2000" b="1" dirty="0"/>
              <a:t>I  </a:t>
            </a:r>
            <a:r>
              <a:rPr lang="ka-GE" sz="2000" b="1" dirty="0"/>
              <a:t>დონის პერინატალური დაწესებულების ან დამოუკიდებელი პოლიპროფილური ამბულატორიული დაწესებულების ნაწილს</a:t>
            </a:r>
            <a:r>
              <a:rPr lang="ka-GE" sz="2000" dirty="0"/>
              <a:t>. </a:t>
            </a:r>
          </a:p>
        </p:txBody>
      </p:sp>
    </p:spTree>
    <p:extLst>
      <p:ext uri="{BB962C8B-B14F-4D97-AF65-F5344CB8AC3E}">
        <p14:creationId xmlns:p14="http://schemas.microsoft.com/office/powerpoint/2010/main" val="2468206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2681" y="827904"/>
            <a:ext cx="7549978" cy="4001095"/>
          </a:xfrm>
          <a:prstGeom prst="rect">
            <a:avLst/>
          </a:prstGeom>
        </p:spPr>
        <p:txBody>
          <a:bodyPr wrap="square">
            <a:spAutoFit/>
          </a:bodyPr>
          <a:lstStyle/>
          <a:p>
            <a:r>
              <a:rPr lang="ka-GE" sz="2000" b="1" dirty="0" smtClean="0">
                <a:solidFill>
                  <a:srgbClr val="2C9492"/>
                </a:solidFill>
              </a:rPr>
              <a:t>დაწესებულებების დონის შეფასება </a:t>
            </a:r>
            <a:r>
              <a:rPr lang="en-US" sz="2000" b="1" dirty="0" smtClean="0">
                <a:solidFill>
                  <a:srgbClr val="2C9492"/>
                </a:solidFill>
              </a:rPr>
              <a:t>I </a:t>
            </a:r>
            <a:r>
              <a:rPr lang="en-US" sz="2000" b="1" dirty="0">
                <a:solidFill>
                  <a:srgbClr val="2C9492"/>
                </a:solidFill>
              </a:rPr>
              <a:t>, II </a:t>
            </a:r>
            <a:r>
              <a:rPr lang="ka-GE" sz="2000" b="1" dirty="0">
                <a:solidFill>
                  <a:srgbClr val="2C9492"/>
                </a:solidFill>
              </a:rPr>
              <a:t>და </a:t>
            </a:r>
            <a:r>
              <a:rPr lang="en-US" sz="2000" b="1" dirty="0">
                <a:solidFill>
                  <a:srgbClr val="2C9492"/>
                </a:solidFill>
              </a:rPr>
              <a:t>III </a:t>
            </a:r>
            <a:r>
              <a:rPr lang="ka-GE" sz="2000" b="1" dirty="0" smtClean="0">
                <a:solidFill>
                  <a:srgbClr val="2C9492"/>
                </a:solidFill>
              </a:rPr>
              <a:t>დონედ ხდება</a:t>
            </a:r>
          </a:p>
          <a:p>
            <a:endParaRPr lang="ka-GE" sz="2000" b="1" dirty="0">
              <a:solidFill>
                <a:srgbClr val="2C9492"/>
              </a:solidFill>
            </a:endParaRPr>
          </a:p>
          <a:p>
            <a:endParaRPr lang="ka-GE" sz="2000" b="1" dirty="0" smtClean="0">
              <a:solidFill>
                <a:srgbClr val="2C9492"/>
              </a:solidFill>
            </a:endParaRPr>
          </a:p>
          <a:p>
            <a:r>
              <a:rPr lang="ka-GE" dirty="0" smtClean="0"/>
              <a:t>:</a:t>
            </a:r>
          </a:p>
          <a:p>
            <a:pPr marL="285750" indent="-285750">
              <a:buFont typeface="Arial" panose="020B0604020202020204" pitchFamily="34" charset="0"/>
              <a:buChar char="•"/>
            </a:pPr>
            <a:r>
              <a:rPr lang="ka-GE" sz="2000" b="1" dirty="0" smtClean="0">
                <a:solidFill>
                  <a:srgbClr val="2C9492"/>
                </a:solidFill>
              </a:rPr>
              <a:t>კადრების</a:t>
            </a:r>
          </a:p>
          <a:p>
            <a:endParaRPr lang="ka-GE" sz="2000" b="1" dirty="0" smtClean="0">
              <a:solidFill>
                <a:srgbClr val="2C9492"/>
              </a:solidFill>
            </a:endParaRPr>
          </a:p>
          <a:p>
            <a:pPr marL="285750" indent="-285750">
              <a:buFont typeface="Arial" panose="020B0604020202020204" pitchFamily="34" charset="0"/>
              <a:buChar char="•"/>
            </a:pPr>
            <a:r>
              <a:rPr lang="ka-GE" sz="2000" b="1" dirty="0" smtClean="0">
                <a:solidFill>
                  <a:srgbClr val="2C9492"/>
                </a:solidFill>
              </a:rPr>
              <a:t>ინფრასტრუქტურის</a:t>
            </a:r>
          </a:p>
          <a:p>
            <a:endParaRPr lang="ka-GE" sz="2000" b="1" dirty="0" smtClean="0">
              <a:solidFill>
                <a:srgbClr val="2C9492"/>
              </a:solidFill>
            </a:endParaRPr>
          </a:p>
          <a:p>
            <a:pPr marL="285750" indent="-285750">
              <a:buFont typeface="Arial" panose="020B0604020202020204" pitchFamily="34" charset="0"/>
              <a:buChar char="•"/>
            </a:pPr>
            <a:r>
              <a:rPr lang="ka-GE" sz="2000" b="1" dirty="0" smtClean="0">
                <a:solidFill>
                  <a:srgbClr val="2C9492"/>
                </a:solidFill>
              </a:rPr>
              <a:t>აღჭურვილობის</a:t>
            </a:r>
          </a:p>
          <a:p>
            <a:endParaRPr lang="ka-GE" sz="2000" b="1" dirty="0" smtClean="0">
              <a:solidFill>
                <a:srgbClr val="2C9492"/>
              </a:solidFill>
            </a:endParaRPr>
          </a:p>
          <a:p>
            <a:pPr marL="285750" indent="-285750">
              <a:buFont typeface="Arial" panose="020B0604020202020204" pitchFamily="34" charset="0"/>
              <a:buChar char="•"/>
            </a:pPr>
            <a:r>
              <a:rPr lang="ka-GE" sz="2000" b="1" dirty="0" smtClean="0">
                <a:solidFill>
                  <a:srgbClr val="2C9492"/>
                </a:solidFill>
              </a:rPr>
              <a:t>დიაგნოსტიკური სიმძლავრით</a:t>
            </a:r>
          </a:p>
          <a:p>
            <a:endParaRPr lang="ka-GE" sz="2000" b="1" dirty="0" smtClean="0">
              <a:solidFill>
                <a:srgbClr val="2C9492"/>
              </a:solidFill>
            </a:endParaRPr>
          </a:p>
          <a:p>
            <a:pPr marL="285750" indent="-285750">
              <a:buFont typeface="Arial" panose="020B0604020202020204" pitchFamily="34" charset="0"/>
              <a:buChar char="•"/>
            </a:pPr>
            <a:r>
              <a:rPr lang="ka-GE" sz="2000" b="1" dirty="0" smtClean="0">
                <a:solidFill>
                  <a:srgbClr val="2C9492"/>
                </a:solidFill>
              </a:rPr>
              <a:t>ლაბორატორიული შესაძლებლობების მიხედვით</a:t>
            </a:r>
            <a:endParaRPr lang="en-US" sz="2000" b="1" dirty="0">
              <a:solidFill>
                <a:srgbClr val="2C9492"/>
              </a:solidFill>
            </a:endParaRPr>
          </a:p>
        </p:txBody>
      </p:sp>
    </p:spTree>
    <p:extLst>
      <p:ext uri="{BB962C8B-B14F-4D97-AF65-F5344CB8AC3E}">
        <p14:creationId xmlns:p14="http://schemas.microsoft.com/office/powerpoint/2010/main" val="917368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739C2A-0CEE-457B-9F9C-F6E742B1030C}"/>
              </a:ext>
            </a:extLst>
          </p:cNvPr>
          <p:cNvSpPr>
            <a:spLocks noGrp="1"/>
          </p:cNvSpPr>
          <p:nvPr>
            <p:ph type="title"/>
          </p:nvPr>
        </p:nvSpPr>
        <p:spPr>
          <a:xfrm>
            <a:off x="914400" y="-18325"/>
            <a:ext cx="8229600" cy="373432"/>
          </a:xfrm>
        </p:spPr>
        <p:txBody>
          <a:bodyPr/>
          <a:lstStyle/>
          <a:p>
            <a:r>
              <a:rPr lang="ka-GE" sz="1800" dirty="0">
                <a:solidFill>
                  <a:schemeClr val="bg1">
                    <a:lumMod val="95000"/>
                  </a:schemeClr>
                </a:solidFill>
              </a:rPr>
              <a:t>სტრუქტურული ინდიკატორი</a:t>
            </a:r>
            <a:endParaRPr lang="en-US" sz="1800" dirty="0">
              <a:solidFill>
                <a:schemeClr val="bg1">
                  <a:lumMod val="95000"/>
                </a:schemeClr>
              </a:solidFill>
            </a:endParaRPr>
          </a:p>
        </p:txBody>
      </p:sp>
      <p:sp>
        <p:nvSpPr>
          <p:cNvPr id="3" name="Rectangle 2"/>
          <p:cNvSpPr/>
          <p:nvPr/>
        </p:nvSpPr>
        <p:spPr>
          <a:xfrm>
            <a:off x="210064" y="1309817"/>
            <a:ext cx="8933936" cy="3170099"/>
          </a:xfrm>
          <a:prstGeom prst="rect">
            <a:avLst/>
          </a:prstGeom>
        </p:spPr>
        <p:txBody>
          <a:bodyPr wrap="square">
            <a:spAutoFit/>
          </a:bodyPr>
          <a:lstStyle/>
          <a:p>
            <a:r>
              <a:rPr lang="ka-GE" sz="2000" b="1" dirty="0" smtClean="0">
                <a:solidFill>
                  <a:srgbClr val="2C9492"/>
                </a:solidFill>
              </a:rPr>
              <a:t>კადრები</a:t>
            </a:r>
          </a:p>
          <a:p>
            <a:endParaRPr lang="ka-GE" sz="2000" b="1" dirty="0">
              <a:solidFill>
                <a:srgbClr val="2C9492"/>
              </a:solidFill>
            </a:endParaRPr>
          </a:p>
          <a:p>
            <a:r>
              <a:rPr lang="en-US" sz="2000" b="1" dirty="0"/>
              <a:t>I </a:t>
            </a:r>
            <a:r>
              <a:rPr lang="ka-GE" sz="2000" b="1" dirty="0"/>
              <a:t>დონის ანტენატალურ დაწესებულებას, რომელიც აწარმოებს ორსულთა ბაზისურ მოვლას, მოეთხოვება ჰყავდეს/უზრუნველყოს:</a:t>
            </a:r>
          </a:p>
          <a:p>
            <a:r>
              <a:rPr lang="ka-GE" sz="2000" b="1" dirty="0"/>
              <a:t>ა) სერტიფიცირებული მეან-გინეკოლოგის ყოველდღიური ხელმისაწვდომობა დაწესებულებაში (შესაძლებელია იყოს სტაციონარში მოქმედი მეან-გინეკოლოგი);</a:t>
            </a:r>
          </a:p>
          <a:p>
            <a:r>
              <a:rPr lang="ka-GE" sz="2000" b="1" dirty="0"/>
              <a:t>ბ) შინაგანი მედიცინის სპეციალისტი;</a:t>
            </a:r>
          </a:p>
          <a:p>
            <a:r>
              <a:rPr lang="ka-GE" sz="2000" b="1" dirty="0"/>
              <a:t>გ) ზოგადი პროფილის ექთანი, რომელსაც გააჩნია ორსულის  მოვლის შესაბამისი ცოდნა და უნარები. </a:t>
            </a:r>
            <a:endParaRPr lang="ka-GE" sz="2000" b="1" dirty="0" smtClean="0"/>
          </a:p>
        </p:txBody>
      </p:sp>
    </p:spTree>
    <p:extLst>
      <p:ext uri="{BB962C8B-B14F-4D97-AF65-F5344CB8AC3E}">
        <p14:creationId xmlns:p14="http://schemas.microsoft.com/office/powerpoint/2010/main" val="965059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30007"/>
            <a:ext cx="9144000" cy="5816977"/>
          </a:xfrm>
          <a:prstGeom prst="rect">
            <a:avLst/>
          </a:prstGeom>
        </p:spPr>
        <p:txBody>
          <a:bodyPr wrap="square">
            <a:spAutoFit/>
          </a:bodyPr>
          <a:lstStyle/>
          <a:p>
            <a:r>
              <a:rPr lang="ka-GE" sz="2000" dirty="0" smtClean="0">
                <a:solidFill>
                  <a:srgbClr val="2C9492"/>
                </a:solidFill>
              </a:rPr>
              <a:t>ინფრასტრუქტურა</a:t>
            </a:r>
            <a:endParaRPr lang="ka-GE" sz="2000" dirty="0">
              <a:solidFill>
                <a:srgbClr val="2C9492"/>
              </a:solidFill>
            </a:endParaRPr>
          </a:p>
          <a:p>
            <a:r>
              <a:rPr lang="en-US" sz="1600" b="1" dirty="0"/>
              <a:t>I </a:t>
            </a:r>
            <a:r>
              <a:rPr lang="ka-GE" sz="1600" b="1" dirty="0"/>
              <a:t>დონის ყველა დაწესებულება ამბულატორიული ანტენატალური სერვისის მიწოდებისთვის უნდა აკმაყოფილებდეს შემდეგ მინიმალურ მოთხოვნებს:</a:t>
            </a:r>
          </a:p>
          <a:p>
            <a:r>
              <a:rPr lang="ka-GE" sz="1600" b="1" dirty="0"/>
              <a:t>უნდა იყოს იოლად მისაწვდომი ყველა კატეგორიის ორსულთათვის</a:t>
            </a:r>
            <a:r>
              <a:rPr lang="ka-GE" sz="1600" b="1" dirty="0" smtClean="0"/>
              <a:t>: </a:t>
            </a:r>
            <a:r>
              <a:rPr lang="ka-GE" sz="1600" b="1" dirty="0"/>
              <a:t>ანტენატალური სერვისის მე-3 და მეტ სართულზე განლაგების  შემთხვევაში დაწესებულებას უნდა გააჩნდეს ფუნქციონირებადი ლიფტი, დაწესებულებაში უნდა იყოს პირობები შეზღუდული შესაძლებლობების ორსულთა უსაფრთხო გადაადგილებისთვის; </a:t>
            </a:r>
          </a:p>
          <a:p>
            <a:r>
              <a:rPr lang="ka-GE" sz="1600" b="1" dirty="0"/>
              <a:t>ანტენატალური სერვისების მიწოდების სივრცე/მოსაცდელი უნდა იყოს იზოლირებული ამბულატორიული დაწესებულების ან სამშობიარო სახლის სხვა სივრცისაგან;</a:t>
            </a:r>
          </a:p>
          <a:p>
            <a:r>
              <a:rPr lang="ka-GE" sz="1600" b="1" dirty="0"/>
              <a:t>დაწესებულებას უნდა გააჩნდეს</a:t>
            </a:r>
            <a:r>
              <a:rPr lang="ka-GE" sz="1600" b="1" dirty="0" smtClean="0"/>
              <a:t>:</a:t>
            </a:r>
          </a:p>
          <a:p>
            <a:r>
              <a:rPr lang="ka-GE" sz="1600" b="1" dirty="0" smtClean="0"/>
              <a:t>საკონსულტაციო ოთახი უნდა იყოს 8-10მ</a:t>
            </a:r>
            <a:r>
              <a:rPr lang="ka-GE" sz="1200" b="1" dirty="0" smtClean="0"/>
              <a:t>2,</a:t>
            </a:r>
            <a:r>
              <a:rPr lang="ka-GE" sz="1600" b="1" dirty="0" smtClean="0"/>
              <a:t> სამანიპულაციო 10-12 მ</a:t>
            </a:r>
            <a:r>
              <a:rPr lang="ka-GE" b="1" dirty="0" smtClean="0"/>
              <a:t>2,</a:t>
            </a:r>
            <a:r>
              <a:rPr lang="ka-GE" sz="1600" b="1" dirty="0" smtClean="0"/>
              <a:t> თუ ერთ </a:t>
            </a:r>
            <a:r>
              <a:rPr lang="ka-GE" sz="1600" b="1" dirty="0"/>
              <a:t>სივრცეშია 16 </a:t>
            </a:r>
            <a:r>
              <a:rPr lang="ka-GE" sz="1600" b="1" dirty="0" smtClean="0"/>
              <a:t>მ2; </a:t>
            </a:r>
            <a:endParaRPr lang="ka-GE" sz="1100" b="1" dirty="0"/>
          </a:p>
          <a:p>
            <a:r>
              <a:rPr lang="ka-GE" sz="1600" b="1" dirty="0"/>
              <a:t>უწყვეტი დენის წყარო, ცენტრალიზებული დენის მომარაგების შეწყვეტის შემთხვევაში ალტერნატიული დენის წყარო (გენერატორი);</a:t>
            </a:r>
          </a:p>
          <a:p>
            <a:r>
              <a:rPr lang="ka-GE" sz="1600" b="1" dirty="0"/>
              <a:t>უწყვეტი წყლის მომარაგება (იგულისხმება როგორც ცივი, ასევე თბილი წყლით უწყვეტი უზრუნველყოფა);</a:t>
            </a:r>
          </a:p>
          <a:p>
            <a:r>
              <a:rPr lang="ka-GE" sz="1600" b="1" dirty="0"/>
              <a:t>უსაფრთხო გათბობის წყარო;</a:t>
            </a:r>
          </a:p>
          <a:p>
            <a:r>
              <a:rPr lang="ka-GE" sz="1600" b="1" dirty="0"/>
              <a:t>სუფთა და მოწესრიგებული </a:t>
            </a:r>
            <a:r>
              <a:rPr lang="ka-GE" sz="1600" b="1" dirty="0" smtClean="0"/>
              <a:t>საპირფარეშო(სასურველია იზოლირებული სხვა სივრცისგან);</a:t>
            </a:r>
            <a:endParaRPr lang="ka-GE" sz="1600" b="1" dirty="0"/>
          </a:p>
          <a:p>
            <a:r>
              <a:rPr lang="ka-GE" sz="1600" b="1" dirty="0"/>
              <a:t>ორსულის საკონსულტაციო ოთახი;</a:t>
            </a:r>
          </a:p>
          <a:p>
            <a:r>
              <a:rPr lang="ka-GE" sz="1600" b="1" dirty="0"/>
              <a:t>ორსულის საპროცედურო ოთახი;</a:t>
            </a:r>
          </a:p>
          <a:p>
            <a:r>
              <a:rPr lang="ka-GE" sz="1600" b="1" dirty="0"/>
              <a:t>ფუნქციონალური დიაგნოსტიკის ოთახი;</a:t>
            </a:r>
          </a:p>
          <a:p>
            <a:r>
              <a:rPr lang="ka-GE" sz="1600" b="1" dirty="0"/>
              <a:t>სასტერილიზაციო (მთავრობის დადგენილება #185 მოთხოვნებთან შესაბამისაობაში); </a:t>
            </a:r>
          </a:p>
          <a:p>
            <a:r>
              <a:rPr lang="ka-GE" sz="1600" b="1" dirty="0"/>
              <a:t>ფუნქციონირებადი ლაბორტორია;</a:t>
            </a:r>
          </a:p>
          <a:p>
            <a:r>
              <a:rPr lang="ka-GE" sz="1600" b="1" dirty="0"/>
              <a:t>ორსულთა განათლების/მშობელთა სკოლის ოთახი (სავალდებულო 2020 წლის 1 იანვრიდან).</a:t>
            </a:r>
          </a:p>
        </p:txBody>
      </p:sp>
    </p:spTree>
    <p:extLst>
      <p:ext uri="{BB962C8B-B14F-4D97-AF65-F5344CB8AC3E}">
        <p14:creationId xmlns:p14="http://schemas.microsoft.com/office/powerpoint/2010/main" val="395860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AABC278B-F8B9-4760-AB4B-426365DB4283}"/>
              </a:ext>
            </a:extLst>
          </p:cNvPr>
          <p:cNvSpPr txBox="1"/>
          <p:nvPr/>
        </p:nvSpPr>
        <p:spPr>
          <a:xfrm>
            <a:off x="7075129" y="6142104"/>
            <a:ext cx="2068871" cy="253916"/>
          </a:xfrm>
          <a:prstGeom prst="rect">
            <a:avLst/>
          </a:prstGeom>
          <a:noFill/>
        </p:spPr>
        <p:txBody>
          <a:bodyPr wrap="square" rtlCol="0">
            <a:spAutoFit/>
          </a:bodyPr>
          <a:lstStyle/>
          <a:p>
            <a:r>
              <a:rPr lang="ka-GE" sz="1050" b="1" dirty="0">
                <a:solidFill>
                  <a:srgbClr val="3B25DB"/>
                </a:solidFill>
                <a:effectLst>
                  <a:outerShdw blurRad="38100" dist="38100" dir="2700000" algn="tl">
                    <a:srgbClr val="000000">
                      <a:alpha val="43137"/>
                    </a:srgbClr>
                  </a:outerShdw>
                </a:effectLst>
                <a:latin typeface="+mj-lt"/>
              </a:rPr>
              <a:t>წყარო: </a:t>
            </a:r>
            <a:r>
              <a:rPr lang="ka-GE" sz="1050" b="1" dirty="0">
                <a:solidFill>
                  <a:schemeClr val="tx1"/>
                </a:solidFill>
                <a:effectLst>
                  <a:outerShdw blurRad="38100" dist="38100" dir="2700000" algn="tl">
                    <a:srgbClr val="000000">
                      <a:alpha val="43137"/>
                    </a:srgbClr>
                  </a:outerShdw>
                </a:effectLst>
                <a:latin typeface="+mj-lt"/>
              </a:rPr>
              <a:t>დაბადების რეგისტრი</a:t>
            </a:r>
            <a:endParaRPr lang="en-US" sz="1050" b="1" dirty="0">
              <a:solidFill>
                <a:srgbClr val="3B25DB"/>
              </a:solidFill>
              <a:effectLst>
                <a:outerShdw blurRad="38100" dist="38100" dir="2700000" algn="tl">
                  <a:srgbClr val="000000">
                    <a:alpha val="43137"/>
                  </a:srgbClr>
                </a:outerShdw>
              </a:effectLst>
              <a:latin typeface="+mj-lt"/>
            </a:endParaRPr>
          </a:p>
        </p:txBody>
      </p:sp>
      <p:sp>
        <p:nvSpPr>
          <p:cNvPr id="2" name="Rectangle 1"/>
          <p:cNvSpPr/>
          <p:nvPr/>
        </p:nvSpPr>
        <p:spPr>
          <a:xfrm>
            <a:off x="0" y="513640"/>
            <a:ext cx="8884508" cy="5632311"/>
          </a:xfrm>
          <a:prstGeom prst="rect">
            <a:avLst/>
          </a:prstGeom>
        </p:spPr>
        <p:txBody>
          <a:bodyPr wrap="square">
            <a:spAutoFit/>
          </a:bodyPr>
          <a:lstStyle/>
          <a:p>
            <a:r>
              <a:rPr lang="ka-GE" sz="2000" b="1" dirty="0" smtClean="0">
                <a:solidFill>
                  <a:srgbClr val="2C9492"/>
                </a:solidFill>
              </a:rPr>
              <a:t>დიაგნოსტიკური </a:t>
            </a:r>
            <a:r>
              <a:rPr lang="ka-GE" sz="2000" b="1" dirty="0">
                <a:solidFill>
                  <a:srgbClr val="2C9492"/>
                </a:solidFill>
              </a:rPr>
              <a:t>გამოსახვითი საშუალებები</a:t>
            </a:r>
          </a:p>
          <a:p>
            <a:r>
              <a:rPr lang="ka-GE" sz="1600" b="1" dirty="0"/>
              <a:t>ულტრასონოგრაფიულ მომსახურებაზე ხელმისაწვდომობა ყოველდღიურ რეჟიმში, მათ შორის ტრანსვაგინალური კვლევის შესაძლებლობით (იგულისხმება საქართველოს შრომის კოდექსით განსაზღვრული სამუშაო დღეები).</a:t>
            </a:r>
          </a:p>
          <a:p>
            <a:r>
              <a:rPr lang="ka-GE" sz="2000" b="1" dirty="0" smtClean="0">
                <a:solidFill>
                  <a:srgbClr val="2C9492"/>
                </a:solidFill>
              </a:rPr>
              <a:t>ლაბორატორიული </a:t>
            </a:r>
            <a:r>
              <a:rPr lang="ka-GE" sz="2000" b="1" dirty="0">
                <a:solidFill>
                  <a:srgbClr val="2C9492"/>
                </a:solidFill>
              </a:rPr>
              <a:t>გამოკვლევები</a:t>
            </a:r>
          </a:p>
          <a:p>
            <a:r>
              <a:rPr lang="ka-GE" sz="1600" b="1" dirty="0"/>
              <a:t>დაწესებულებას ყოველდღიურ რეჟიმში  (იგულისხმება საქართველოს შრომის კოდექსით განსაზღვრული სამუშაო დღეები) უნდა  ჰქონდეს შემდეგი ლაბორატორიული გამოკვლევების განხორციელების შესაძლებლობა ადგილზე ან რეფერალის საშუალებით (მოქმედი კანონმდებლობით განსაზღვრული წესით):</a:t>
            </a:r>
          </a:p>
          <a:p>
            <a:r>
              <a:rPr lang="ka-GE" sz="1600" b="1" dirty="0" smtClean="0"/>
              <a:t>•სისხლის </a:t>
            </a:r>
            <a:r>
              <a:rPr lang="ka-GE" sz="1600" b="1" dirty="0"/>
              <a:t>საერთო ანალიზი;</a:t>
            </a:r>
          </a:p>
          <a:p>
            <a:r>
              <a:rPr lang="ka-GE" sz="1600" b="1" dirty="0" smtClean="0"/>
              <a:t>•ფერიტინი</a:t>
            </a:r>
            <a:r>
              <a:rPr lang="ka-GE" sz="1600" b="1" dirty="0"/>
              <a:t>;</a:t>
            </a:r>
          </a:p>
          <a:p>
            <a:r>
              <a:rPr lang="ka-GE" sz="1600" b="1" dirty="0" smtClean="0"/>
              <a:t>•გლუკოზის </a:t>
            </a:r>
            <a:r>
              <a:rPr lang="ka-GE" sz="1600" b="1" dirty="0"/>
              <a:t>დონე სისხლში (მცირე ორალური სკრინინგული ტესტი და 100 გ-იანი 3 საათიანი გლუკოზის ტოლერანტობის ტესტი);</a:t>
            </a:r>
          </a:p>
          <a:p>
            <a:r>
              <a:rPr lang="ka-GE" sz="1600" b="1" dirty="0" smtClean="0"/>
              <a:t>•სისხლის </a:t>
            </a:r>
            <a:r>
              <a:rPr lang="ka-GE" sz="1600" b="1" dirty="0"/>
              <a:t>ჯგუფი და </a:t>
            </a:r>
            <a:r>
              <a:rPr lang="en-US" sz="1600" b="1" dirty="0"/>
              <a:t>Rh </a:t>
            </a:r>
            <a:r>
              <a:rPr lang="ka-GE" sz="1600" b="1" dirty="0"/>
              <a:t>კუთვნილება;</a:t>
            </a:r>
          </a:p>
          <a:p>
            <a:r>
              <a:rPr lang="ka-GE" sz="1600" b="1" dirty="0" smtClean="0"/>
              <a:t>•კოაგულოგრამა </a:t>
            </a:r>
            <a:r>
              <a:rPr lang="en-US" sz="1600" b="1" dirty="0"/>
              <a:t>PT, APTT-</a:t>
            </a:r>
            <a:r>
              <a:rPr lang="ka-GE" sz="1600" b="1" dirty="0"/>
              <a:t>ის ჩათვლით;</a:t>
            </a:r>
          </a:p>
          <a:p>
            <a:r>
              <a:rPr lang="ka-GE" sz="1600" b="1" dirty="0" smtClean="0"/>
              <a:t>•გაშლილი </a:t>
            </a:r>
            <a:r>
              <a:rPr lang="ka-GE" sz="1600" b="1" dirty="0"/>
              <a:t>ბიოქიმიური ანალიზი (</a:t>
            </a:r>
            <a:r>
              <a:rPr lang="en-US" sz="1600" b="1" dirty="0"/>
              <a:t>ALT, AST, LDH, </a:t>
            </a:r>
            <a:r>
              <a:rPr lang="ka-GE" sz="1600" b="1" dirty="0"/>
              <a:t>კრეატინინი, ბილირუბინის ფრაქციები);</a:t>
            </a:r>
          </a:p>
          <a:p>
            <a:r>
              <a:rPr lang="ka-GE" sz="1600" b="1" dirty="0" smtClean="0"/>
              <a:t>•შარდის </a:t>
            </a:r>
            <a:r>
              <a:rPr lang="ka-GE" sz="1600" b="1" dirty="0"/>
              <a:t>კულტურალური კვლევა;</a:t>
            </a:r>
          </a:p>
          <a:p>
            <a:r>
              <a:rPr lang="ka-GE" sz="1600" b="1" dirty="0" smtClean="0"/>
              <a:t>•ტესტირება </a:t>
            </a:r>
            <a:r>
              <a:rPr lang="en-US" sz="1600" b="1" dirty="0"/>
              <a:t>Rh </a:t>
            </a:r>
            <a:r>
              <a:rPr lang="ka-GE" sz="1600" b="1" dirty="0"/>
              <a:t>ანტისხეულებზე (კუმბსის არაპირდაპირი ტესტი);</a:t>
            </a:r>
          </a:p>
          <a:p>
            <a:r>
              <a:rPr lang="ka-GE" sz="1600" b="1" dirty="0" smtClean="0"/>
              <a:t>•ქორიონული </a:t>
            </a:r>
            <a:r>
              <a:rPr lang="ka-GE" sz="1600" b="1" dirty="0"/>
              <a:t>გონადოტროპინი;</a:t>
            </a:r>
          </a:p>
          <a:p>
            <a:r>
              <a:rPr lang="ka-GE" sz="1600" b="1" dirty="0" smtClean="0"/>
              <a:t>•ტესტირება </a:t>
            </a:r>
            <a:r>
              <a:rPr lang="en-US" sz="1600" b="1" dirty="0"/>
              <a:t>B </a:t>
            </a:r>
            <a:r>
              <a:rPr lang="ka-GE" sz="1600" b="1" dirty="0"/>
              <a:t>ჯგუფის სტრეპტოკოკზე, </a:t>
            </a:r>
            <a:r>
              <a:rPr lang="en-US" sz="1600" b="1" dirty="0"/>
              <a:t>B, C </a:t>
            </a:r>
            <a:r>
              <a:rPr lang="ka-GE" sz="1600" b="1" dirty="0"/>
              <a:t>ჰეპატიტებზე, სეროლოგიური ტესტები სიფილისზე – </a:t>
            </a:r>
            <a:r>
              <a:rPr lang="en-US" sz="1600" b="1" dirty="0"/>
              <a:t>RPR/VDR, </a:t>
            </a:r>
            <a:r>
              <a:rPr lang="ka-GE" sz="1600" b="1" dirty="0"/>
              <a:t>აივ ინფექციაზე;</a:t>
            </a:r>
          </a:p>
          <a:p>
            <a:r>
              <a:rPr lang="ka-GE" sz="1600" b="1" dirty="0" smtClean="0"/>
              <a:t>•შარდის </a:t>
            </a:r>
            <a:r>
              <a:rPr lang="ka-GE" sz="1600" b="1" dirty="0"/>
              <a:t>საერთო ანალიზი.</a:t>
            </a:r>
          </a:p>
        </p:txBody>
      </p:sp>
    </p:spTree>
    <p:extLst>
      <p:ext uri="{BB962C8B-B14F-4D97-AF65-F5344CB8AC3E}">
        <p14:creationId xmlns:p14="http://schemas.microsoft.com/office/powerpoint/2010/main" val="3831347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17141</TotalTime>
  <Words>1995</Words>
  <Application>Microsoft Office PowerPoint</Application>
  <PresentationFormat>On-screen Show (4:3)</PresentationFormat>
  <Paragraphs>227</Paragraphs>
  <Slides>22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Sylfaen</vt:lpstr>
      <vt:lpstr>Theme1</vt:lpstr>
      <vt:lpstr>PowerPoint Presentation</vt:lpstr>
      <vt:lpstr>PowerPoint Presentation</vt:lpstr>
      <vt:lpstr>PowerPoint Presentation</vt:lpstr>
      <vt:lpstr>PowerPoint Presentation</vt:lpstr>
      <vt:lpstr>PowerPoint Presentation</vt:lpstr>
      <vt:lpstr>PowerPoint Presentation</vt:lpstr>
      <vt:lpstr>სტრუქტურული ინდიკატორი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Mariam Meparidze</dc:creator>
  <cp:lastModifiedBy>Vera Baziari</cp:lastModifiedBy>
  <cp:revision>1154</cp:revision>
  <cp:lastPrinted>2018-06-14T13:10:28Z</cp:lastPrinted>
  <dcterms:modified xsi:type="dcterms:W3CDTF">2020-07-02T10:10:34Z</dcterms:modified>
</cp:coreProperties>
</file>